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73" r:id="rId3"/>
    <p:sldId id="270" r:id="rId4"/>
    <p:sldId id="271" r:id="rId5"/>
    <p:sldId id="272" r:id="rId6"/>
    <p:sldId id="258" r:id="rId7"/>
    <p:sldId id="257" r:id="rId8"/>
    <p:sldId id="263" r:id="rId9"/>
    <p:sldId id="294" r:id="rId10"/>
    <p:sldId id="295" r:id="rId11"/>
    <p:sldId id="296" r:id="rId12"/>
    <p:sldId id="297" r:id="rId13"/>
    <p:sldId id="298" r:id="rId14"/>
    <p:sldId id="264" r:id="rId15"/>
    <p:sldId id="285" r:id="rId16"/>
    <p:sldId id="284" r:id="rId17"/>
    <p:sldId id="286" r:id="rId18"/>
    <p:sldId id="287" r:id="rId19"/>
    <p:sldId id="288" r:id="rId20"/>
    <p:sldId id="265" r:id="rId21"/>
    <p:sldId id="279" r:id="rId22"/>
    <p:sldId id="280" r:id="rId23"/>
    <p:sldId id="281" r:id="rId24"/>
    <p:sldId id="282" r:id="rId25"/>
    <p:sldId id="283" r:id="rId26"/>
    <p:sldId id="266" r:id="rId27"/>
    <p:sldId id="274" r:id="rId28"/>
    <p:sldId id="275" r:id="rId29"/>
    <p:sldId id="276" r:id="rId30"/>
    <p:sldId id="277" r:id="rId31"/>
    <p:sldId id="278" r:id="rId32"/>
    <p:sldId id="267" r:id="rId33"/>
    <p:sldId id="289" r:id="rId34"/>
    <p:sldId id="290" r:id="rId35"/>
    <p:sldId id="291" r:id="rId36"/>
    <p:sldId id="292" r:id="rId37"/>
    <p:sldId id="293" r:id="rId38"/>
    <p:sldId id="299" r:id="rId39"/>
    <p:sldId id="259" r:id="rId40"/>
    <p:sldId id="307" r:id="rId41"/>
    <p:sldId id="300" r:id="rId42"/>
    <p:sldId id="301" r:id="rId43"/>
    <p:sldId id="302" r:id="rId44"/>
    <p:sldId id="303" r:id="rId45"/>
    <p:sldId id="304" r:id="rId46"/>
    <p:sldId id="305" r:id="rId47"/>
    <p:sldId id="260" r:id="rId48"/>
    <p:sldId id="306" r:id="rId49"/>
    <p:sldId id="261" r:id="rId50"/>
    <p:sldId id="262" r:id="rId51"/>
    <p:sldId id="268" r:id="rId52"/>
    <p:sldId id="269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91" autoAdjust="0"/>
    <p:restoredTop sz="94681" autoAdjust="0"/>
  </p:normalViewPr>
  <p:slideViewPr>
    <p:cSldViewPr>
      <p:cViewPr varScale="1">
        <p:scale>
          <a:sx n="51" d="100"/>
          <a:sy n="51" d="100"/>
        </p:scale>
        <p:origin x="-1243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" Target="../slides/slide3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51.jpeg"/><Relationship Id="rId1" Type="http://schemas.openxmlformats.org/officeDocument/2006/relationships/image" Target="../media/image141.jpeg"/><Relationship Id="rId5" Type="http://schemas.openxmlformats.org/officeDocument/2006/relationships/image" Target="../media/image181.jpeg"/><Relationship Id="rId4" Type="http://schemas.openxmlformats.org/officeDocument/2006/relationships/image" Target="../media/image1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6F594E-D72B-4521-8DA4-99CD44EE87BB}" type="doc">
      <dgm:prSet loTypeId="urn:microsoft.com/office/officeart/2005/8/layout/vList4#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6585075-C611-499E-AAD8-EB5505D71339}">
      <dgm:prSet phldrT="[Текст]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ru-RU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rPr>
            <a:t>Химия</a:t>
          </a:r>
          <a:endParaRPr lang="ru-RU" b="1" dirty="0">
            <a:ln>
              <a:solidFill>
                <a:sysClr val="windowText" lastClr="000000"/>
              </a:solidFill>
            </a:ln>
            <a:solidFill>
              <a:srgbClr val="FFFF00"/>
            </a:solidFill>
          </a:endParaRPr>
        </a:p>
      </dgm:t>
    </dgm:pt>
    <dgm:pt modelId="{6E4EFAE1-0E8A-45D6-8431-CD732B9E9CA8}" type="parTrans" cxnId="{7E6E5761-1804-4AFC-B560-4D463FF04839}">
      <dgm:prSet/>
      <dgm:spPr/>
      <dgm:t>
        <a:bodyPr/>
        <a:lstStyle/>
        <a:p>
          <a:endParaRPr lang="ru-RU"/>
        </a:p>
      </dgm:t>
    </dgm:pt>
    <dgm:pt modelId="{564C1769-1F8B-4EBA-A286-5AE7981553FC}" type="sibTrans" cxnId="{7E6E5761-1804-4AFC-B560-4D463FF04839}">
      <dgm:prSet/>
      <dgm:spPr/>
      <dgm:t>
        <a:bodyPr/>
        <a:lstStyle/>
        <a:p>
          <a:endParaRPr lang="ru-RU"/>
        </a:p>
      </dgm:t>
    </dgm:pt>
    <dgm:pt modelId="{C9FC9BBC-CB8B-4577-994E-2DE0C3E909EE}">
      <dgm:prSet phldrT="[Текст]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ru-RU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rPr>
            <a:t>Биология</a:t>
          </a:r>
          <a:endParaRPr lang="ru-RU" b="1" dirty="0">
            <a:ln>
              <a:solidFill>
                <a:sysClr val="windowText" lastClr="000000"/>
              </a:solidFill>
            </a:ln>
            <a:solidFill>
              <a:srgbClr val="FFFF00"/>
            </a:solidFill>
          </a:endParaRPr>
        </a:p>
      </dgm:t>
    </dgm:pt>
    <dgm:pt modelId="{00EDA146-D2F8-4CC6-B68A-ED1E558409A9}" type="parTrans" cxnId="{579E88B2-42A6-4F07-A057-6306DAE03D36}">
      <dgm:prSet/>
      <dgm:spPr/>
      <dgm:t>
        <a:bodyPr/>
        <a:lstStyle/>
        <a:p>
          <a:endParaRPr lang="ru-RU"/>
        </a:p>
      </dgm:t>
    </dgm:pt>
    <dgm:pt modelId="{4E2AE664-3AC4-444A-A053-22B13CF121EE}" type="sibTrans" cxnId="{579E88B2-42A6-4F07-A057-6306DAE03D36}">
      <dgm:prSet/>
      <dgm:spPr/>
      <dgm:t>
        <a:bodyPr/>
        <a:lstStyle/>
        <a:p>
          <a:endParaRPr lang="ru-RU"/>
        </a:p>
      </dgm:t>
    </dgm:pt>
    <dgm:pt modelId="{03D2D99C-E359-406C-93AD-C5182C6ACDDF}">
      <dgm:prSet phldrT="[Текст]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ru-RU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rPr>
            <a:t>География</a:t>
          </a:r>
        </a:p>
      </dgm:t>
    </dgm:pt>
    <dgm:pt modelId="{8488C155-8084-444C-AEB6-0FA077EDACAE}" type="parTrans" cxnId="{DD234AB5-9CE2-49FB-B19C-D687C95BCD98}">
      <dgm:prSet/>
      <dgm:spPr/>
      <dgm:t>
        <a:bodyPr/>
        <a:lstStyle/>
        <a:p>
          <a:endParaRPr lang="ru-RU"/>
        </a:p>
      </dgm:t>
    </dgm:pt>
    <dgm:pt modelId="{0FD1F55C-2C75-401A-B100-3B8A0549F0BE}" type="sibTrans" cxnId="{DD234AB5-9CE2-49FB-B19C-D687C95BCD98}">
      <dgm:prSet/>
      <dgm:spPr/>
      <dgm:t>
        <a:bodyPr/>
        <a:lstStyle/>
        <a:p>
          <a:endParaRPr lang="ru-RU"/>
        </a:p>
      </dgm:t>
    </dgm:pt>
    <dgm:pt modelId="{9B0C22CD-058D-4851-997E-ED2C4F273007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ru-RU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rPr>
            <a:t>Физика</a:t>
          </a:r>
          <a:endParaRPr lang="ru-RU" b="1" dirty="0">
            <a:ln>
              <a:solidFill>
                <a:sysClr val="windowText" lastClr="000000"/>
              </a:solidFill>
            </a:ln>
            <a:solidFill>
              <a:srgbClr val="FFFF00"/>
            </a:solidFill>
          </a:endParaRPr>
        </a:p>
      </dgm:t>
    </dgm:pt>
    <dgm:pt modelId="{2E6F20A7-D68F-404C-80CD-1FF7D776D377}" type="parTrans" cxnId="{A75953D3-A974-474D-BA92-12207BC5816F}">
      <dgm:prSet/>
      <dgm:spPr/>
      <dgm:t>
        <a:bodyPr/>
        <a:lstStyle/>
        <a:p>
          <a:endParaRPr lang="ru-RU"/>
        </a:p>
      </dgm:t>
    </dgm:pt>
    <dgm:pt modelId="{A750C61C-74C0-4CEA-A6C0-CF8ED6CF27B0}" type="sibTrans" cxnId="{A75953D3-A974-474D-BA92-12207BC5816F}">
      <dgm:prSet/>
      <dgm:spPr/>
      <dgm:t>
        <a:bodyPr/>
        <a:lstStyle/>
        <a:p>
          <a:endParaRPr lang="ru-RU"/>
        </a:p>
      </dgm:t>
    </dgm:pt>
    <dgm:pt modelId="{C5A381B4-63BC-4C66-AF2C-3C7001B83638}">
      <dgm:prSet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ru-RU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hlinkClick xmlns:r="http://schemas.openxmlformats.org/officeDocument/2006/relationships" r:id="rId1" action="ppaction://hlinksldjump"/>
            </a:rPr>
            <a:t>Темная лошадка</a:t>
          </a:r>
          <a:endParaRPr lang="ru-RU" b="1" dirty="0">
            <a:ln>
              <a:solidFill>
                <a:sysClr val="windowText" lastClr="000000"/>
              </a:solidFill>
            </a:ln>
            <a:solidFill>
              <a:srgbClr val="FFFF00"/>
            </a:solidFill>
          </a:endParaRPr>
        </a:p>
      </dgm:t>
    </dgm:pt>
    <dgm:pt modelId="{9C232E4C-5A2E-4D51-809D-21863F0825F1}" type="parTrans" cxnId="{F605E564-71F0-434A-84E3-646E4F53FE03}">
      <dgm:prSet/>
      <dgm:spPr/>
      <dgm:t>
        <a:bodyPr/>
        <a:lstStyle/>
        <a:p>
          <a:endParaRPr lang="ru-RU"/>
        </a:p>
      </dgm:t>
    </dgm:pt>
    <dgm:pt modelId="{99B4737E-5498-4F7C-B7F6-D92A963408CB}" type="sibTrans" cxnId="{F605E564-71F0-434A-84E3-646E4F53FE03}">
      <dgm:prSet/>
      <dgm:spPr/>
      <dgm:t>
        <a:bodyPr/>
        <a:lstStyle/>
        <a:p>
          <a:endParaRPr lang="ru-RU"/>
        </a:p>
      </dgm:t>
    </dgm:pt>
    <dgm:pt modelId="{D5C84AD7-9629-4FF3-B957-82464CCECB97}" type="pres">
      <dgm:prSet presAssocID="{D56F594E-D72B-4521-8DA4-99CD44EE87B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455208-0E29-4C37-82E7-062EEE62E8CE}" type="pres">
      <dgm:prSet presAssocID="{D6585075-C611-499E-AAD8-EB5505D71339}" presName="comp" presStyleCnt="0"/>
      <dgm:spPr/>
    </dgm:pt>
    <dgm:pt modelId="{3A9E8440-DCBC-450E-95A5-60D8421FB191}" type="pres">
      <dgm:prSet presAssocID="{D6585075-C611-499E-AAD8-EB5505D71339}" presName="box" presStyleLbl="node1" presStyleIdx="0" presStyleCnt="5" custLinFactNeighborY="8784"/>
      <dgm:spPr/>
      <dgm:t>
        <a:bodyPr/>
        <a:lstStyle/>
        <a:p>
          <a:endParaRPr lang="ru-RU"/>
        </a:p>
      </dgm:t>
    </dgm:pt>
    <dgm:pt modelId="{CD80F1AC-D6D2-4418-A02D-E50AD43B16B7}" type="pres">
      <dgm:prSet presAssocID="{D6585075-C611-499E-AAD8-EB5505D71339}" presName="img" presStyleLbl="fgImgPlace1" presStyleIdx="0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6790D5A-F780-4256-88DC-104E1AC7330F}" type="pres">
      <dgm:prSet presAssocID="{D6585075-C611-499E-AAD8-EB5505D71339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7B682D-F8E7-432B-9078-F5032677326A}" type="pres">
      <dgm:prSet presAssocID="{564C1769-1F8B-4EBA-A286-5AE7981553FC}" presName="spacer" presStyleCnt="0"/>
      <dgm:spPr/>
    </dgm:pt>
    <dgm:pt modelId="{36625540-0C62-4F1D-9D28-1C9E4CB15A97}" type="pres">
      <dgm:prSet presAssocID="{C9FC9BBC-CB8B-4577-994E-2DE0C3E909EE}" presName="comp" presStyleCnt="0"/>
      <dgm:spPr/>
    </dgm:pt>
    <dgm:pt modelId="{8A6E169C-522C-4936-A442-D5EEED6F83DB}" type="pres">
      <dgm:prSet presAssocID="{C9FC9BBC-CB8B-4577-994E-2DE0C3E909EE}" presName="box" presStyleLbl="node1" presStyleIdx="1" presStyleCnt="5"/>
      <dgm:spPr/>
      <dgm:t>
        <a:bodyPr/>
        <a:lstStyle/>
        <a:p>
          <a:endParaRPr lang="ru-RU"/>
        </a:p>
      </dgm:t>
    </dgm:pt>
    <dgm:pt modelId="{DDAAFB5C-4B52-4E63-AD79-9D951455773B}" type="pres">
      <dgm:prSet presAssocID="{C9FC9BBC-CB8B-4577-994E-2DE0C3E909EE}" presName="img" presStyleLbl="fgImgPlace1" presStyleIdx="1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30FA283-65AA-47C4-8B7C-FB234EFDD85A}" type="pres">
      <dgm:prSet presAssocID="{C9FC9BBC-CB8B-4577-994E-2DE0C3E909EE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4A602B-B0C3-4D80-AD0D-DC4F6B859EFE}" type="pres">
      <dgm:prSet presAssocID="{4E2AE664-3AC4-444A-A053-22B13CF121EE}" presName="spacer" presStyleCnt="0"/>
      <dgm:spPr/>
    </dgm:pt>
    <dgm:pt modelId="{B892F639-C93F-4469-8D0D-8DBD9D98BAE9}" type="pres">
      <dgm:prSet presAssocID="{03D2D99C-E359-406C-93AD-C5182C6ACDDF}" presName="comp" presStyleCnt="0"/>
      <dgm:spPr/>
    </dgm:pt>
    <dgm:pt modelId="{70218F46-EEA2-421B-9B37-1A27B9FE5D39}" type="pres">
      <dgm:prSet presAssocID="{03D2D99C-E359-406C-93AD-C5182C6ACDDF}" presName="box" presStyleLbl="node1" presStyleIdx="2" presStyleCnt="5"/>
      <dgm:spPr/>
      <dgm:t>
        <a:bodyPr/>
        <a:lstStyle/>
        <a:p>
          <a:endParaRPr lang="ru-RU"/>
        </a:p>
      </dgm:t>
    </dgm:pt>
    <dgm:pt modelId="{2A7D60BD-57E3-497B-B404-484FF9E45D09}" type="pres">
      <dgm:prSet presAssocID="{03D2D99C-E359-406C-93AD-C5182C6ACDDF}" presName="img" presStyleLbl="fgImgPlace1" presStyleIdx="2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36E29BA-C7A5-4F8B-80F7-FA69195B1EE8}" type="pres">
      <dgm:prSet presAssocID="{03D2D99C-E359-406C-93AD-C5182C6ACDDF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9E0C1E-52A7-455A-BDC4-A9F8B9A92EA6}" type="pres">
      <dgm:prSet presAssocID="{0FD1F55C-2C75-401A-B100-3B8A0549F0BE}" presName="spacer" presStyleCnt="0"/>
      <dgm:spPr/>
    </dgm:pt>
    <dgm:pt modelId="{EF749105-D48D-4999-B5E3-A15F09C915A1}" type="pres">
      <dgm:prSet presAssocID="{9B0C22CD-058D-4851-997E-ED2C4F273007}" presName="comp" presStyleCnt="0"/>
      <dgm:spPr/>
    </dgm:pt>
    <dgm:pt modelId="{6220B840-20F5-47B6-8D18-11F5E5FE339D}" type="pres">
      <dgm:prSet presAssocID="{9B0C22CD-058D-4851-997E-ED2C4F273007}" presName="box" presStyleLbl="node1" presStyleIdx="3" presStyleCnt="5"/>
      <dgm:spPr/>
      <dgm:t>
        <a:bodyPr/>
        <a:lstStyle/>
        <a:p>
          <a:endParaRPr lang="ru-RU"/>
        </a:p>
      </dgm:t>
    </dgm:pt>
    <dgm:pt modelId="{71A2FB2B-9274-44B6-A497-0B70DB4A2B56}" type="pres">
      <dgm:prSet presAssocID="{9B0C22CD-058D-4851-997E-ED2C4F273007}" presName="img" presStyleLbl="fgImgPlace1" presStyleIdx="3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42CB02F-25FA-4E58-899A-A26ED446418D}" type="pres">
      <dgm:prSet presAssocID="{9B0C22CD-058D-4851-997E-ED2C4F273007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D62DC-36A8-4D51-BFBC-12B03E7DCF89}" type="pres">
      <dgm:prSet presAssocID="{A750C61C-74C0-4CEA-A6C0-CF8ED6CF27B0}" presName="spacer" presStyleCnt="0"/>
      <dgm:spPr/>
    </dgm:pt>
    <dgm:pt modelId="{57AE9BA8-6A6E-48D1-AC20-8D0D4E7B43BA}" type="pres">
      <dgm:prSet presAssocID="{C5A381B4-63BC-4C66-AF2C-3C7001B83638}" presName="comp" presStyleCnt="0"/>
      <dgm:spPr/>
    </dgm:pt>
    <dgm:pt modelId="{E4997E22-757E-4169-AAF8-AD3080C77E01}" type="pres">
      <dgm:prSet presAssocID="{C5A381B4-63BC-4C66-AF2C-3C7001B83638}" presName="box" presStyleLbl="node1" presStyleIdx="4" presStyleCnt="5"/>
      <dgm:spPr/>
      <dgm:t>
        <a:bodyPr/>
        <a:lstStyle/>
        <a:p>
          <a:endParaRPr lang="ru-RU"/>
        </a:p>
      </dgm:t>
    </dgm:pt>
    <dgm:pt modelId="{204F9A65-395C-431D-A0C7-E1FA261BDCB4}" type="pres">
      <dgm:prSet presAssocID="{C5A381B4-63BC-4C66-AF2C-3C7001B83638}" presName="img" presStyleLbl="fgImgPlace1" presStyleIdx="4" presStyleCnt="5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2127857B-223C-4883-AD50-77488547DE14}" type="pres">
      <dgm:prSet presAssocID="{C5A381B4-63BC-4C66-AF2C-3C7001B83638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6E5761-1804-4AFC-B560-4D463FF04839}" srcId="{D56F594E-D72B-4521-8DA4-99CD44EE87BB}" destId="{D6585075-C611-499E-AAD8-EB5505D71339}" srcOrd="0" destOrd="0" parTransId="{6E4EFAE1-0E8A-45D6-8431-CD732B9E9CA8}" sibTransId="{564C1769-1F8B-4EBA-A286-5AE7981553FC}"/>
    <dgm:cxn modelId="{D6F6F23E-D164-4D94-BB5C-5DCE3FD2D7BB}" type="presOf" srcId="{C9FC9BBC-CB8B-4577-994E-2DE0C3E909EE}" destId="{8A6E169C-522C-4936-A442-D5EEED6F83DB}" srcOrd="0" destOrd="0" presId="urn:microsoft.com/office/officeart/2005/8/layout/vList4#1"/>
    <dgm:cxn modelId="{190724B6-4924-47E7-BEAD-D85004729265}" type="presOf" srcId="{C5A381B4-63BC-4C66-AF2C-3C7001B83638}" destId="{E4997E22-757E-4169-AAF8-AD3080C77E01}" srcOrd="0" destOrd="0" presId="urn:microsoft.com/office/officeart/2005/8/layout/vList4#1"/>
    <dgm:cxn modelId="{DD234AB5-9CE2-49FB-B19C-D687C95BCD98}" srcId="{D56F594E-D72B-4521-8DA4-99CD44EE87BB}" destId="{03D2D99C-E359-406C-93AD-C5182C6ACDDF}" srcOrd="2" destOrd="0" parTransId="{8488C155-8084-444C-AEB6-0FA077EDACAE}" sibTransId="{0FD1F55C-2C75-401A-B100-3B8A0549F0BE}"/>
    <dgm:cxn modelId="{C425F074-012B-48C8-A8B1-9B12F9BF14DD}" type="presOf" srcId="{9B0C22CD-058D-4851-997E-ED2C4F273007}" destId="{C42CB02F-25FA-4E58-899A-A26ED446418D}" srcOrd="1" destOrd="0" presId="urn:microsoft.com/office/officeart/2005/8/layout/vList4#1"/>
    <dgm:cxn modelId="{151177B7-945A-49A6-A2F0-CC93F310E787}" type="presOf" srcId="{D6585075-C611-499E-AAD8-EB5505D71339}" destId="{76790D5A-F780-4256-88DC-104E1AC7330F}" srcOrd="1" destOrd="0" presId="urn:microsoft.com/office/officeart/2005/8/layout/vList4#1"/>
    <dgm:cxn modelId="{0340BCD8-947F-43BC-87F0-3D4B93A36227}" type="presOf" srcId="{D6585075-C611-499E-AAD8-EB5505D71339}" destId="{3A9E8440-DCBC-450E-95A5-60D8421FB191}" srcOrd="0" destOrd="0" presId="urn:microsoft.com/office/officeart/2005/8/layout/vList4#1"/>
    <dgm:cxn modelId="{DB9786CE-9758-42C3-A931-AF7B35E74125}" type="presOf" srcId="{03D2D99C-E359-406C-93AD-C5182C6ACDDF}" destId="{436E29BA-C7A5-4F8B-80F7-FA69195B1EE8}" srcOrd="1" destOrd="0" presId="urn:microsoft.com/office/officeart/2005/8/layout/vList4#1"/>
    <dgm:cxn modelId="{F605E564-71F0-434A-84E3-646E4F53FE03}" srcId="{D56F594E-D72B-4521-8DA4-99CD44EE87BB}" destId="{C5A381B4-63BC-4C66-AF2C-3C7001B83638}" srcOrd="4" destOrd="0" parTransId="{9C232E4C-5A2E-4D51-809D-21863F0825F1}" sibTransId="{99B4737E-5498-4F7C-B7F6-D92A963408CB}"/>
    <dgm:cxn modelId="{22FF43A4-14CC-48E0-863E-6FB556C06DAF}" type="presOf" srcId="{03D2D99C-E359-406C-93AD-C5182C6ACDDF}" destId="{70218F46-EEA2-421B-9B37-1A27B9FE5D39}" srcOrd="0" destOrd="0" presId="urn:microsoft.com/office/officeart/2005/8/layout/vList4#1"/>
    <dgm:cxn modelId="{A75953D3-A974-474D-BA92-12207BC5816F}" srcId="{D56F594E-D72B-4521-8DA4-99CD44EE87BB}" destId="{9B0C22CD-058D-4851-997E-ED2C4F273007}" srcOrd="3" destOrd="0" parTransId="{2E6F20A7-D68F-404C-80CD-1FF7D776D377}" sibTransId="{A750C61C-74C0-4CEA-A6C0-CF8ED6CF27B0}"/>
    <dgm:cxn modelId="{92BE75EC-4E64-43C3-9270-C363B53DDE7B}" type="presOf" srcId="{D56F594E-D72B-4521-8DA4-99CD44EE87BB}" destId="{D5C84AD7-9629-4FF3-B957-82464CCECB97}" srcOrd="0" destOrd="0" presId="urn:microsoft.com/office/officeart/2005/8/layout/vList4#1"/>
    <dgm:cxn modelId="{1B9FB017-88DC-4762-BEA9-899E37E97EA5}" type="presOf" srcId="{9B0C22CD-058D-4851-997E-ED2C4F273007}" destId="{6220B840-20F5-47B6-8D18-11F5E5FE339D}" srcOrd="0" destOrd="0" presId="urn:microsoft.com/office/officeart/2005/8/layout/vList4#1"/>
    <dgm:cxn modelId="{579E88B2-42A6-4F07-A057-6306DAE03D36}" srcId="{D56F594E-D72B-4521-8DA4-99CD44EE87BB}" destId="{C9FC9BBC-CB8B-4577-994E-2DE0C3E909EE}" srcOrd="1" destOrd="0" parTransId="{00EDA146-D2F8-4CC6-B68A-ED1E558409A9}" sibTransId="{4E2AE664-3AC4-444A-A053-22B13CF121EE}"/>
    <dgm:cxn modelId="{DC35FA20-6338-47A8-B11C-762B69827D6F}" type="presOf" srcId="{C5A381B4-63BC-4C66-AF2C-3C7001B83638}" destId="{2127857B-223C-4883-AD50-77488547DE14}" srcOrd="1" destOrd="0" presId="urn:microsoft.com/office/officeart/2005/8/layout/vList4#1"/>
    <dgm:cxn modelId="{C451A56B-FDFA-4194-982F-7B86BD28545C}" type="presOf" srcId="{C9FC9BBC-CB8B-4577-994E-2DE0C3E909EE}" destId="{F30FA283-65AA-47C4-8B7C-FB234EFDD85A}" srcOrd="1" destOrd="0" presId="urn:microsoft.com/office/officeart/2005/8/layout/vList4#1"/>
    <dgm:cxn modelId="{4CB2D678-48E7-4CEE-9132-05B0943167F1}" type="presParOf" srcId="{D5C84AD7-9629-4FF3-B957-82464CCECB97}" destId="{C4455208-0E29-4C37-82E7-062EEE62E8CE}" srcOrd="0" destOrd="0" presId="urn:microsoft.com/office/officeart/2005/8/layout/vList4#1"/>
    <dgm:cxn modelId="{F5AFBBDF-F263-4ADF-8EBC-FA3B21B86B57}" type="presParOf" srcId="{C4455208-0E29-4C37-82E7-062EEE62E8CE}" destId="{3A9E8440-DCBC-450E-95A5-60D8421FB191}" srcOrd="0" destOrd="0" presId="urn:microsoft.com/office/officeart/2005/8/layout/vList4#1"/>
    <dgm:cxn modelId="{A098CD1A-FA09-4BE0-8F77-87B390C7EC3B}" type="presParOf" srcId="{C4455208-0E29-4C37-82E7-062EEE62E8CE}" destId="{CD80F1AC-D6D2-4418-A02D-E50AD43B16B7}" srcOrd="1" destOrd="0" presId="urn:microsoft.com/office/officeart/2005/8/layout/vList4#1"/>
    <dgm:cxn modelId="{DF347500-74A5-4A80-8D9D-C8279F614C4E}" type="presParOf" srcId="{C4455208-0E29-4C37-82E7-062EEE62E8CE}" destId="{76790D5A-F780-4256-88DC-104E1AC7330F}" srcOrd="2" destOrd="0" presId="urn:microsoft.com/office/officeart/2005/8/layout/vList4#1"/>
    <dgm:cxn modelId="{DB34D4C4-C8CF-41AC-A7A3-4691236B0662}" type="presParOf" srcId="{D5C84AD7-9629-4FF3-B957-82464CCECB97}" destId="{D57B682D-F8E7-432B-9078-F5032677326A}" srcOrd="1" destOrd="0" presId="urn:microsoft.com/office/officeart/2005/8/layout/vList4#1"/>
    <dgm:cxn modelId="{5A2FFA31-B453-4050-BA10-285E24CCA5CA}" type="presParOf" srcId="{D5C84AD7-9629-4FF3-B957-82464CCECB97}" destId="{36625540-0C62-4F1D-9D28-1C9E4CB15A97}" srcOrd="2" destOrd="0" presId="urn:microsoft.com/office/officeart/2005/8/layout/vList4#1"/>
    <dgm:cxn modelId="{8C715F24-F117-49D0-B570-A06C8BA3AC6A}" type="presParOf" srcId="{36625540-0C62-4F1D-9D28-1C9E4CB15A97}" destId="{8A6E169C-522C-4936-A442-D5EEED6F83DB}" srcOrd="0" destOrd="0" presId="urn:microsoft.com/office/officeart/2005/8/layout/vList4#1"/>
    <dgm:cxn modelId="{16D9DFA3-370F-485A-8F3F-192C0D39A4C2}" type="presParOf" srcId="{36625540-0C62-4F1D-9D28-1C9E4CB15A97}" destId="{DDAAFB5C-4B52-4E63-AD79-9D951455773B}" srcOrd="1" destOrd="0" presId="urn:microsoft.com/office/officeart/2005/8/layout/vList4#1"/>
    <dgm:cxn modelId="{09CA4949-DF9B-4D43-97AB-106629C028DE}" type="presParOf" srcId="{36625540-0C62-4F1D-9D28-1C9E4CB15A97}" destId="{F30FA283-65AA-47C4-8B7C-FB234EFDD85A}" srcOrd="2" destOrd="0" presId="urn:microsoft.com/office/officeart/2005/8/layout/vList4#1"/>
    <dgm:cxn modelId="{255F71FB-B9A1-4D95-8AD8-2818252F6F40}" type="presParOf" srcId="{D5C84AD7-9629-4FF3-B957-82464CCECB97}" destId="{E54A602B-B0C3-4D80-AD0D-DC4F6B859EFE}" srcOrd="3" destOrd="0" presId="urn:microsoft.com/office/officeart/2005/8/layout/vList4#1"/>
    <dgm:cxn modelId="{F6D18703-7984-427E-B2D5-6431CA70DBBC}" type="presParOf" srcId="{D5C84AD7-9629-4FF3-B957-82464CCECB97}" destId="{B892F639-C93F-4469-8D0D-8DBD9D98BAE9}" srcOrd="4" destOrd="0" presId="urn:microsoft.com/office/officeart/2005/8/layout/vList4#1"/>
    <dgm:cxn modelId="{5CE15818-8080-4652-A7E0-24FF8649F0D7}" type="presParOf" srcId="{B892F639-C93F-4469-8D0D-8DBD9D98BAE9}" destId="{70218F46-EEA2-421B-9B37-1A27B9FE5D39}" srcOrd="0" destOrd="0" presId="urn:microsoft.com/office/officeart/2005/8/layout/vList4#1"/>
    <dgm:cxn modelId="{D2FEAA96-9C11-4477-8BDF-4E7DD4E4FD30}" type="presParOf" srcId="{B892F639-C93F-4469-8D0D-8DBD9D98BAE9}" destId="{2A7D60BD-57E3-497B-B404-484FF9E45D09}" srcOrd="1" destOrd="0" presId="urn:microsoft.com/office/officeart/2005/8/layout/vList4#1"/>
    <dgm:cxn modelId="{7DD6A01B-C2D9-49FF-BAB8-C2E1CB5784B0}" type="presParOf" srcId="{B892F639-C93F-4469-8D0D-8DBD9D98BAE9}" destId="{436E29BA-C7A5-4F8B-80F7-FA69195B1EE8}" srcOrd="2" destOrd="0" presId="urn:microsoft.com/office/officeart/2005/8/layout/vList4#1"/>
    <dgm:cxn modelId="{C6BE77AC-548A-4933-AF60-7118E5234951}" type="presParOf" srcId="{D5C84AD7-9629-4FF3-B957-82464CCECB97}" destId="{AA9E0C1E-52A7-455A-BDC4-A9F8B9A92EA6}" srcOrd="5" destOrd="0" presId="urn:microsoft.com/office/officeart/2005/8/layout/vList4#1"/>
    <dgm:cxn modelId="{3976DB87-9148-425F-8387-F9BF5D6A63A7}" type="presParOf" srcId="{D5C84AD7-9629-4FF3-B957-82464CCECB97}" destId="{EF749105-D48D-4999-B5E3-A15F09C915A1}" srcOrd="6" destOrd="0" presId="urn:microsoft.com/office/officeart/2005/8/layout/vList4#1"/>
    <dgm:cxn modelId="{1CD829C1-606A-4688-BBE8-2E049634DEF6}" type="presParOf" srcId="{EF749105-D48D-4999-B5E3-A15F09C915A1}" destId="{6220B840-20F5-47B6-8D18-11F5E5FE339D}" srcOrd="0" destOrd="0" presId="urn:microsoft.com/office/officeart/2005/8/layout/vList4#1"/>
    <dgm:cxn modelId="{8562B37D-C7D4-4FB1-A309-D7BDC4B344F3}" type="presParOf" srcId="{EF749105-D48D-4999-B5E3-A15F09C915A1}" destId="{71A2FB2B-9274-44B6-A497-0B70DB4A2B56}" srcOrd="1" destOrd="0" presId="urn:microsoft.com/office/officeart/2005/8/layout/vList4#1"/>
    <dgm:cxn modelId="{8B035E96-6C57-4AC4-8062-4A55BF4222C5}" type="presParOf" srcId="{EF749105-D48D-4999-B5E3-A15F09C915A1}" destId="{C42CB02F-25FA-4E58-899A-A26ED446418D}" srcOrd="2" destOrd="0" presId="urn:microsoft.com/office/officeart/2005/8/layout/vList4#1"/>
    <dgm:cxn modelId="{4D7B4652-577D-486B-8359-47D552459F29}" type="presParOf" srcId="{D5C84AD7-9629-4FF3-B957-82464CCECB97}" destId="{95FD62DC-36A8-4D51-BFBC-12B03E7DCF89}" srcOrd="7" destOrd="0" presId="urn:microsoft.com/office/officeart/2005/8/layout/vList4#1"/>
    <dgm:cxn modelId="{5CAFFA08-E136-4426-BF58-302246C6ABA2}" type="presParOf" srcId="{D5C84AD7-9629-4FF3-B957-82464CCECB97}" destId="{57AE9BA8-6A6E-48D1-AC20-8D0D4E7B43BA}" srcOrd="8" destOrd="0" presId="urn:microsoft.com/office/officeart/2005/8/layout/vList4#1"/>
    <dgm:cxn modelId="{0A462503-049D-458E-90D7-4657EA1ACDD8}" type="presParOf" srcId="{57AE9BA8-6A6E-48D1-AC20-8D0D4E7B43BA}" destId="{E4997E22-757E-4169-AAF8-AD3080C77E01}" srcOrd="0" destOrd="0" presId="urn:microsoft.com/office/officeart/2005/8/layout/vList4#1"/>
    <dgm:cxn modelId="{5FC419E7-48A3-48E1-9813-741C8AF62117}" type="presParOf" srcId="{57AE9BA8-6A6E-48D1-AC20-8D0D4E7B43BA}" destId="{204F9A65-395C-431D-A0C7-E1FA261BDCB4}" srcOrd="1" destOrd="0" presId="urn:microsoft.com/office/officeart/2005/8/layout/vList4#1"/>
    <dgm:cxn modelId="{B5227460-EF98-4DD9-9C0A-B10C82ECA89E}" type="presParOf" srcId="{57AE9BA8-6A6E-48D1-AC20-8D0D4E7B43BA}" destId="{2127857B-223C-4883-AD50-77488547DE14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E8440-DCBC-450E-95A5-60D8421FB191}">
      <dsp:nvSpPr>
        <dsp:cNvPr id="0" name=""/>
        <dsp:cNvSpPr/>
      </dsp:nvSpPr>
      <dsp:spPr>
        <a:xfrm>
          <a:off x="0" y="0"/>
          <a:ext cx="8286808" cy="11104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1" kern="12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rPr>
            <a:t>Химия</a:t>
          </a:r>
          <a:endParaRPr lang="ru-RU" sz="4700" b="1" kern="1200" dirty="0">
            <a:ln>
              <a:solidFill>
                <a:sysClr val="windowText" lastClr="000000"/>
              </a:solidFill>
            </a:ln>
            <a:solidFill>
              <a:srgbClr val="FFFF00"/>
            </a:solidFill>
          </a:endParaRPr>
        </a:p>
      </dsp:txBody>
      <dsp:txXfrm>
        <a:off x="1768411" y="0"/>
        <a:ext cx="6518396" cy="1110498"/>
      </dsp:txXfrm>
    </dsp:sp>
    <dsp:sp modelId="{CD80F1AC-D6D2-4418-A02D-E50AD43B16B7}">
      <dsp:nvSpPr>
        <dsp:cNvPr id="0" name=""/>
        <dsp:cNvSpPr/>
      </dsp:nvSpPr>
      <dsp:spPr>
        <a:xfrm>
          <a:off x="111049" y="111049"/>
          <a:ext cx="1657361" cy="8883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E169C-522C-4936-A442-D5EEED6F83DB}">
      <dsp:nvSpPr>
        <dsp:cNvPr id="0" name=""/>
        <dsp:cNvSpPr/>
      </dsp:nvSpPr>
      <dsp:spPr>
        <a:xfrm>
          <a:off x="0" y="1221547"/>
          <a:ext cx="8286808" cy="1110498"/>
        </a:xfrm>
        <a:prstGeom prst="roundRect">
          <a:avLst>
            <a:gd name="adj" fmla="val 10000"/>
          </a:avLst>
        </a:prstGeom>
        <a:solidFill>
          <a:schemeClr val="accent4">
            <a:hueOff val="3858192"/>
            <a:satOff val="-10996"/>
            <a:lumOff val="3040"/>
            <a:alphaOff val="0"/>
          </a:schemeClr>
        </a:solid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1" kern="12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rPr>
            <a:t>Биология</a:t>
          </a:r>
          <a:endParaRPr lang="ru-RU" sz="4700" b="1" kern="1200" dirty="0">
            <a:ln>
              <a:solidFill>
                <a:sysClr val="windowText" lastClr="000000"/>
              </a:solidFill>
            </a:ln>
            <a:solidFill>
              <a:srgbClr val="FFFF00"/>
            </a:solidFill>
          </a:endParaRPr>
        </a:p>
      </dsp:txBody>
      <dsp:txXfrm>
        <a:off x="1768411" y="1221547"/>
        <a:ext cx="6518396" cy="1110498"/>
      </dsp:txXfrm>
    </dsp:sp>
    <dsp:sp modelId="{DDAAFB5C-4B52-4E63-AD79-9D951455773B}">
      <dsp:nvSpPr>
        <dsp:cNvPr id="0" name=""/>
        <dsp:cNvSpPr/>
      </dsp:nvSpPr>
      <dsp:spPr>
        <a:xfrm>
          <a:off x="111049" y="1332597"/>
          <a:ext cx="1657361" cy="8883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218F46-EEA2-421B-9B37-1A27B9FE5D39}">
      <dsp:nvSpPr>
        <dsp:cNvPr id="0" name=""/>
        <dsp:cNvSpPr/>
      </dsp:nvSpPr>
      <dsp:spPr>
        <a:xfrm>
          <a:off x="0" y="2443095"/>
          <a:ext cx="8286808" cy="1110498"/>
        </a:xfrm>
        <a:prstGeom prst="roundRect">
          <a:avLst>
            <a:gd name="adj" fmla="val 10000"/>
          </a:avLst>
        </a:prstGeom>
        <a:solidFill>
          <a:schemeClr val="accent4">
            <a:hueOff val="7716385"/>
            <a:satOff val="-21992"/>
            <a:lumOff val="6080"/>
            <a:alphaOff val="0"/>
          </a:schemeClr>
        </a:solid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1" kern="12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rPr>
            <a:t>География</a:t>
          </a:r>
        </a:p>
      </dsp:txBody>
      <dsp:txXfrm>
        <a:off x="1768411" y="2443095"/>
        <a:ext cx="6518396" cy="1110498"/>
      </dsp:txXfrm>
    </dsp:sp>
    <dsp:sp modelId="{2A7D60BD-57E3-497B-B404-484FF9E45D09}">
      <dsp:nvSpPr>
        <dsp:cNvPr id="0" name=""/>
        <dsp:cNvSpPr/>
      </dsp:nvSpPr>
      <dsp:spPr>
        <a:xfrm>
          <a:off x="111049" y="2554145"/>
          <a:ext cx="1657361" cy="8883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20B840-20F5-47B6-8D18-11F5E5FE339D}">
      <dsp:nvSpPr>
        <dsp:cNvPr id="0" name=""/>
        <dsp:cNvSpPr/>
      </dsp:nvSpPr>
      <dsp:spPr>
        <a:xfrm>
          <a:off x="0" y="3664643"/>
          <a:ext cx="8286808" cy="1110498"/>
        </a:xfrm>
        <a:prstGeom prst="roundRect">
          <a:avLst>
            <a:gd name="adj" fmla="val 10000"/>
          </a:avLst>
        </a:prstGeom>
        <a:solidFill>
          <a:schemeClr val="accent4">
            <a:hueOff val="11574577"/>
            <a:satOff val="-32989"/>
            <a:lumOff val="9120"/>
            <a:alphaOff val="0"/>
          </a:schemeClr>
        </a:solid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1" kern="12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rPr>
            <a:t>Физика</a:t>
          </a:r>
          <a:endParaRPr lang="ru-RU" sz="4700" b="1" kern="1200" dirty="0">
            <a:ln>
              <a:solidFill>
                <a:sysClr val="windowText" lastClr="000000"/>
              </a:solidFill>
            </a:ln>
            <a:solidFill>
              <a:srgbClr val="FFFF00"/>
            </a:solidFill>
          </a:endParaRPr>
        </a:p>
      </dsp:txBody>
      <dsp:txXfrm>
        <a:off x="1768411" y="3664643"/>
        <a:ext cx="6518396" cy="1110498"/>
      </dsp:txXfrm>
    </dsp:sp>
    <dsp:sp modelId="{71A2FB2B-9274-44B6-A497-0B70DB4A2B56}">
      <dsp:nvSpPr>
        <dsp:cNvPr id="0" name=""/>
        <dsp:cNvSpPr/>
      </dsp:nvSpPr>
      <dsp:spPr>
        <a:xfrm>
          <a:off x="111049" y="3775693"/>
          <a:ext cx="1657361" cy="8883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97E22-757E-4169-AAF8-AD3080C77E01}">
      <dsp:nvSpPr>
        <dsp:cNvPr id="0" name=""/>
        <dsp:cNvSpPr/>
      </dsp:nvSpPr>
      <dsp:spPr>
        <a:xfrm>
          <a:off x="0" y="4886191"/>
          <a:ext cx="8286808" cy="1110498"/>
        </a:xfrm>
        <a:prstGeom prst="roundRect">
          <a:avLst>
            <a:gd name="adj" fmla="val 10000"/>
          </a:avLst>
        </a:prstGeom>
        <a:solidFill>
          <a:schemeClr val="accent4">
            <a:hueOff val="15432770"/>
            <a:satOff val="-43985"/>
            <a:lumOff val="12160"/>
            <a:alphaOff val="0"/>
          </a:schemeClr>
        </a:solid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b="1" kern="12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hlinkClick xmlns:r="http://schemas.openxmlformats.org/officeDocument/2006/relationships" r:id="" action="ppaction://hlinksldjump"/>
            </a:rPr>
            <a:t>Темная лошадка</a:t>
          </a:r>
          <a:endParaRPr lang="ru-RU" sz="4700" b="1" kern="1200" dirty="0">
            <a:ln>
              <a:solidFill>
                <a:sysClr val="windowText" lastClr="000000"/>
              </a:solidFill>
            </a:ln>
            <a:solidFill>
              <a:srgbClr val="FFFF00"/>
            </a:solidFill>
          </a:endParaRPr>
        </a:p>
      </dsp:txBody>
      <dsp:txXfrm>
        <a:off x="1768411" y="4886191"/>
        <a:ext cx="6518396" cy="1110498"/>
      </dsp:txXfrm>
    </dsp:sp>
    <dsp:sp modelId="{204F9A65-395C-431D-A0C7-E1FA261BDCB4}">
      <dsp:nvSpPr>
        <dsp:cNvPr id="0" name=""/>
        <dsp:cNvSpPr/>
      </dsp:nvSpPr>
      <dsp:spPr>
        <a:xfrm>
          <a:off x="111049" y="4997241"/>
          <a:ext cx="1657361" cy="8883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086600" cy="14700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2946400"/>
            <a:ext cx="4432300" cy="1752600"/>
          </a:xfrm>
        </p:spPr>
        <p:txBody>
          <a:bodyPr anchor="ctr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521824"/>
            <a:ext cx="2133600" cy="259976"/>
          </a:xfrm>
        </p:spPr>
        <p:txBody>
          <a:bodyPr/>
          <a:lstStyle>
            <a:lvl1pPr algn="r">
              <a:defRPr/>
            </a:lvl1pPr>
          </a:lstStyle>
          <a:p>
            <a:fld id="{D8853980-23B7-43EB-BABF-93477E0951C2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1824"/>
            <a:ext cx="2895600" cy="259976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93224"/>
            <a:ext cx="609600" cy="259976"/>
          </a:xfrm>
        </p:spPr>
        <p:txBody>
          <a:bodyPr/>
          <a:lstStyle>
            <a:lvl1pPr algn="ctr">
              <a:defRPr/>
            </a:lvl1pPr>
          </a:lstStyle>
          <a:p>
            <a:fld id="{E5EF140B-73B8-49C3-8CBA-64655ED8BAD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685798" y="0"/>
            <a:ext cx="8001004" cy="7950200"/>
            <a:chOff x="685798" y="0"/>
            <a:chExt cx="8001004" cy="7950200"/>
          </a:xfrm>
        </p:grpSpPr>
        <p:sp>
          <p:nvSpPr>
            <p:cNvPr id="8" name="Pie 7"/>
            <p:cNvSpPr/>
            <p:nvPr/>
          </p:nvSpPr>
          <p:spPr>
            <a:xfrm flipH="1" flipV="1">
              <a:off x="1257300" y="5778500"/>
              <a:ext cx="2171700" cy="2171700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9" name="Group 52"/>
            <p:cNvGrpSpPr/>
            <p:nvPr/>
          </p:nvGrpSpPr>
          <p:grpSpPr>
            <a:xfrm>
              <a:off x="685798" y="0"/>
              <a:ext cx="8001004" cy="6855714"/>
              <a:chOff x="685798" y="0"/>
              <a:chExt cx="8001004" cy="6855714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685798" y="5880101"/>
                <a:ext cx="1143001" cy="975613"/>
              </a:xfrm>
              <a:custGeom>
                <a:avLst/>
                <a:gdLst>
                  <a:gd name="connsiteX0" fmla="*/ 0 w 1143000"/>
                  <a:gd name="connsiteY0" fmla="*/ 571500 h 1143000"/>
                  <a:gd name="connsiteX1" fmla="*/ 167389 w 1143000"/>
                  <a:gd name="connsiteY1" fmla="*/ 167389 h 1143000"/>
                  <a:gd name="connsiteX2" fmla="*/ 571501 w 1143000"/>
                  <a:gd name="connsiteY2" fmla="*/ 1 h 1143000"/>
                  <a:gd name="connsiteX3" fmla="*/ 975612 w 1143000"/>
                  <a:gd name="connsiteY3" fmla="*/ 167390 h 1143000"/>
                  <a:gd name="connsiteX4" fmla="*/ 1143000 w 1143000"/>
                  <a:gd name="connsiteY4" fmla="*/ 571502 h 1143000"/>
                  <a:gd name="connsiteX5" fmla="*/ 975611 w 1143000"/>
                  <a:gd name="connsiteY5" fmla="*/ 975614 h 1143000"/>
                  <a:gd name="connsiteX6" fmla="*/ 571499 w 1143000"/>
                  <a:gd name="connsiteY6" fmla="*/ 1143002 h 1143000"/>
                  <a:gd name="connsiteX7" fmla="*/ 167387 w 1143000"/>
                  <a:gd name="connsiteY7" fmla="*/ 975613 h 1143000"/>
                  <a:gd name="connsiteX8" fmla="*/ -1 w 1143000"/>
                  <a:gd name="connsiteY8" fmla="*/ 571501 h 1143000"/>
                  <a:gd name="connsiteX9" fmla="*/ 0 w 1143000"/>
                  <a:gd name="connsiteY9" fmla="*/ 571500 h 1143000"/>
                  <a:gd name="connsiteX0" fmla="*/ 1 w 1143001"/>
                  <a:gd name="connsiteY0" fmla="*/ 571499 h 1042965"/>
                  <a:gd name="connsiteX1" fmla="*/ 167390 w 1143001"/>
                  <a:gd name="connsiteY1" fmla="*/ 167388 h 1042965"/>
                  <a:gd name="connsiteX2" fmla="*/ 571502 w 1143001"/>
                  <a:gd name="connsiteY2" fmla="*/ 0 h 1042965"/>
                  <a:gd name="connsiteX3" fmla="*/ 975613 w 1143001"/>
                  <a:gd name="connsiteY3" fmla="*/ 167389 h 1042965"/>
                  <a:gd name="connsiteX4" fmla="*/ 1143001 w 1143001"/>
                  <a:gd name="connsiteY4" fmla="*/ 571501 h 1042965"/>
                  <a:gd name="connsiteX5" fmla="*/ 975612 w 1143001"/>
                  <a:gd name="connsiteY5" fmla="*/ 975613 h 1042965"/>
                  <a:gd name="connsiteX6" fmla="*/ 167388 w 1143001"/>
                  <a:gd name="connsiteY6" fmla="*/ 975612 h 1042965"/>
                  <a:gd name="connsiteX7" fmla="*/ 0 w 1143001"/>
                  <a:gd name="connsiteY7" fmla="*/ 571500 h 1042965"/>
                  <a:gd name="connsiteX8" fmla="*/ 1 w 1143001"/>
                  <a:gd name="connsiteY8" fmla="*/ 571499 h 1042965"/>
                  <a:gd name="connsiteX0" fmla="*/ 1 w 1143001"/>
                  <a:gd name="connsiteY0" fmla="*/ 571499 h 975613"/>
                  <a:gd name="connsiteX1" fmla="*/ 167390 w 1143001"/>
                  <a:gd name="connsiteY1" fmla="*/ 167388 h 975613"/>
                  <a:gd name="connsiteX2" fmla="*/ 571502 w 1143001"/>
                  <a:gd name="connsiteY2" fmla="*/ 0 h 975613"/>
                  <a:gd name="connsiteX3" fmla="*/ 975613 w 1143001"/>
                  <a:gd name="connsiteY3" fmla="*/ 167389 h 975613"/>
                  <a:gd name="connsiteX4" fmla="*/ 1143001 w 1143001"/>
                  <a:gd name="connsiteY4" fmla="*/ 571501 h 975613"/>
                  <a:gd name="connsiteX5" fmla="*/ 975612 w 1143001"/>
                  <a:gd name="connsiteY5" fmla="*/ 975613 h 975613"/>
                  <a:gd name="connsiteX6" fmla="*/ 167388 w 1143001"/>
                  <a:gd name="connsiteY6" fmla="*/ 975612 h 975613"/>
                  <a:gd name="connsiteX7" fmla="*/ 0 w 1143001"/>
                  <a:gd name="connsiteY7" fmla="*/ 571500 h 975613"/>
                  <a:gd name="connsiteX8" fmla="*/ 1 w 1143001"/>
                  <a:gd name="connsiteY8" fmla="*/ 571499 h 97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1" h="975613">
                    <a:moveTo>
                      <a:pt x="1" y="571499"/>
                    </a:moveTo>
                    <a:cubicBezTo>
                      <a:pt x="1" y="419928"/>
                      <a:pt x="60213" y="274564"/>
                      <a:pt x="167390" y="167388"/>
                    </a:cubicBezTo>
                    <a:cubicBezTo>
                      <a:pt x="274567" y="60211"/>
                      <a:pt x="419931" y="0"/>
                      <a:pt x="571502" y="0"/>
                    </a:cubicBezTo>
                    <a:cubicBezTo>
                      <a:pt x="723073" y="0"/>
                      <a:pt x="868437" y="60212"/>
                      <a:pt x="975613" y="167389"/>
                    </a:cubicBezTo>
                    <a:cubicBezTo>
                      <a:pt x="1082790" y="274566"/>
                      <a:pt x="1143001" y="419930"/>
                      <a:pt x="1143001" y="571501"/>
                    </a:cubicBezTo>
                    <a:cubicBezTo>
                      <a:pt x="1143001" y="723072"/>
                      <a:pt x="1138214" y="908261"/>
                      <a:pt x="975612" y="975613"/>
                    </a:cubicBezTo>
                    <a:lnTo>
                      <a:pt x="167388" y="975612"/>
                    </a:lnTo>
                    <a:cubicBezTo>
                      <a:pt x="60211" y="868435"/>
                      <a:pt x="0" y="723071"/>
                      <a:pt x="0" y="571500"/>
                    </a:cubicBezTo>
                    <a:lnTo>
                      <a:pt x="1" y="5714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590800" y="5181600"/>
                <a:ext cx="914400" cy="914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38200" y="5791200"/>
                <a:ext cx="457200" cy="457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362200" y="5943600"/>
                <a:ext cx="762000" cy="762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676400" y="5626100"/>
                <a:ext cx="457200" cy="457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981200" y="5334000"/>
                <a:ext cx="355600" cy="355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943100" y="5562600"/>
                <a:ext cx="431800" cy="4318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362200" y="5029200"/>
                <a:ext cx="762000" cy="762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009900" y="4419600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971800" y="4648200"/>
                <a:ext cx="431800" cy="4318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314700" y="4724400"/>
                <a:ext cx="203200" cy="203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619500" y="5029200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384300" y="54864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505200" y="5257800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295400" y="56642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447800" y="5511800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600200" y="54864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352800" y="5943600"/>
                <a:ext cx="533400" cy="533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 flipV="1">
                <a:off x="5486400" y="0"/>
                <a:ext cx="1143001" cy="975613"/>
              </a:xfrm>
              <a:custGeom>
                <a:avLst/>
                <a:gdLst>
                  <a:gd name="connsiteX0" fmla="*/ 0 w 1143000"/>
                  <a:gd name="connsiteY0" fmla="*/ 571500 h 1143000"/>
                  <a:gd name="connsiteX1" fmla="*/ 167389 w 1143000"/>
                  <a:gd name="connsiteY1" fmla="*/ 167389 h 1143000"/>
                  <a:gd name="connsiteX2" fmla="*/ 571501 w 1143000"/>
                  <a:gd name="connsiteY2" fmla="*/ 1 h 1143000"/>
                  <a:gd name="connsiteX3" fmla="*/ 975612 w 1143000"/>
                  <a:gd name="connsiteY3" fmla="*/ 167390 h 1143000"/>
                  <a:gd name="connsiteX4" fmla="*/ 1143000 w 1143000"/>
                  <a:gd name="connsiteY4" fmla="*/ 571502 h 1143000"/>
                  <a:gd name="connsiteX5" fmla="*/ 975611 w 1143000"/>
                  <a:gd name="connsiteY5" fmla="*/ 975614 h 1143000"/>
                  <a:gd name="connsiteX6" fmla="*/ 571499 w 1143000"/>
                  <a:gd name="connsiteY6" fmla="*/ 1143002 h 1143000"/>
                  <a:gd name="connsiteX7" fmla="*/ 167387 w 1143000"/>
                  <a:gd name="connsiteY7" fmla="*/ 975613 h 1143000"/>
                  <a:gd name="connsiteX8" fmla="*/ -1 w 1143000"/>
                  <a:gd name="connsiteY8" fmla="*/ 571501 h 1143000"/>
                  <a:gd name="connsiteX9" fmla="*/ 0 w 1143000"/>
                  <a:gd name="connsiteY9" fmla="*/ 571500 h 1143000"/>
                  <a:gd name="connsiteX0" fmla="*/ 1 w 1143001"/>
                  <a:gd name="connsiteY0" fmla="*/ 571499 h 1042965"/>
                  <a:gd name="connsiteX1" fmla="*/ 167390 w 1143001"/>
                  <a:gd name="connsiteY1" fmla="*/ 167388 h 1042965"/>
                  <a:gd name="connsiteX2" fmla="*/ 571502 w 1143001"/>
                  <a:gd name="connsiteY2" fmla="*/ 0 h 1042965"/>
                  <a:gd name="connsiteX3" fmla="*/ 975613 w 1143001"/>
                  <a:gd name="connsiteY3" fmla="*/ 167389 h 1042965"/>
                  <a:gd name="connsiteX4" fmla="*/ 1143001 w 1143001"/>
                  <a:gd name="connsiteY4" fmla="*/ 571501 h 1042965"/>
                  <a:gd name="connsiteX5" fmla="*/ 975612 w 1143001"/>
                  <a:gd name="connsiteY5" fmla="*/ 975613 h 1042965"/>
                  <a:gd name="connsiteX6" fmla="*/ 167388 w 1143001"/>
                  <a:gd name="connsiteY6" fmla="*/ 975612 h 1042965"/>
                  <a:gd name="connsiteX7" fmla="*/ 0 w 1143001"/>
                  <a:gd name="connsiteY7" fmla="*/ 571500 h 1042965"/>
                  <a:gd name="connsiteX8" fmla="*/ 1 w 1143001"/>
                  <a:gd name="connsiteY8" fmla="*/ 571499 h 1042965"/>
                  <a:gd name="connsiteX0" fmla="*/ 1 w 1143001"/>
                  <a:gd name="connsiteY0" fmla="*/ 571499 h 975613"/>
                  <a:gd name="connsiteX1" fmla="*/ 167390 w 1143001"/>
                  <a:gd name="connsiteY1" fmla="*/ 167388 h 975613"/>
                  <a:gd name="connsiteX2" fmla="*/ 571502 w 1143001"/>
                  <a:gd name="connsiteY2" fmla="*/ 0 h 975613"/>
                  <a:gd name="connsiteX3" fmla="*/ 975613 w 1143001"/>
                  <a:gd name="connsiteY3" fmla="*/ 167389 h 975613"/>
                  <a:gd name="connsiteX4" fmla="*/ 1143001 w 1143001"/>
                  <a:gd name="connsiteY4" fmla="*/ 571501 h 975613"/>
                  <a:gd name="connsiteX5" fmla="*/ 975612 w 1143001"/>
                  <a:gd name="connsiteY5" fmla="*/ 975613 h 975613"/>
                  <a:gd name="connsiteX6" fmla="*/ 167388 w 1143001"/>
                  <a:gd name="connsiteY6" fmla="*/ 975612 h 975613"/>
                  <a:gd name="connsiteX7" fmla="*/ 0 w 1143001"/>
                  <a:gd name="connsiteY7" fmla="*/ 571500 h 975613"/>
                  <a:gd name="connsiteX8" fmla="*/ 1 w 1143001"/>
                  <a:gd name="connsiteY8" fmla="*/ 571499 h 97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1" h="975613">
                    <a:moveTo>
                      <a:pt x="1" y="571499"/>
                    </a:moveTo>
                    <a:cubicBezTo>
                      <a:pt x="1" y="419928"/>
                      <a:pt x="60213" y="274564"/>
                      <a:pt x="167390" y="167388"/>
                    </a:cubicBezTo>
                    <a:cubicBezTo>
                      <a:pt x="274567" y="60211"/>
                      <a:pt x="419931" y="0"/>
                      <a:pt x="571502" y="0"/>
                    </a:cubicBezTo>
                    <a:cubicBezTo>
                      <a:pt x="723073" y="0"/>
                      <a:pt x="868437" y="60212"/>
                      <a:pt x="975613" y="167389"/>
                    </a:cubicBezTo>
                    <a:cubicBezTo>
                      <a:pt x="1082790" y="274566"/>
                      <a:pt x="1143001" y="419930"/>
                      <a:pt x="1143001" y="571501"/>
                    </a:cubicBezTo>
                    <a:cubicBezTo>
                      <a:pt x="1143001" y="723072"/>
                      <a:pt x="1138214" y="908261"/>
                      <a:pt x="975612" y="975613"/>
                    </a:cubicBezTo>
                    <a:lnTo>
                      <a:pt x="167388" y="975612"/>
                    </a:lnTo>
                    <a:cubicBezTo>
                      <a:pt x="60211" y="868435"/>
                      <a:pt x="0" y="723071"/>
                      <a:pt x="0" y="571500"/>
                    </a:cubicBezTo>
                    <a:lnTo>
                      <a:pt x="1" y="5714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9" name="Oval 28"/>
              <p:cNvSpPr/>
              <p:nvPr/>
            </p:nvSpPr>
            <p:spPr>
              <a:xfrm flipV="1">
                <a:off x="7391402" y="759714"/>
                <a:ext cx="914400" cy="9144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0" name="Oval 29"/>
              <p:cNvSpPr/>
              <p:nvPr/>
            </p:nvSpPr>
            <p:spPr>
              <a:xfrm flipV="1">
                <a:off x="5638802" y="607314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 flipV="1">
                <a:off x="7162802" y="150114"/>
                <a:ext cx="762000" cy="762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 flipV="1">
                <a:off x="6477002" y="772414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 flipV="1">
                <a:off x="6781802" y="1166114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4" name="Oval 33"/>
              <p:cNvSpPr/>
              <p:nvPr/>
            </p:nvSpPr>
            <p:spPr>
              <a:xfrm flipV="1">
                <a:off x="6743702" y="861314"/>
                <a:ext cx="431800" cy="4318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5" name="Oval 34"/>
              <p:cNvSpPr/>
              <p:nvPr/>
            </p:nvSpPr>
            <p:spPr>
              <a:xfrm flipV="1">
                <a:off x="7162802" y="1064514"/>
                <a:ext cx="762000" cy="762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 flipV="1">
                <a:off x="7810502" y="2080514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7" name="Oval 36"/>
              <p:cNvSpPr/>
              <p:nvPr/>
            </p:nvSpPr>
            <p:spPr>
              <a:xfrm flipV="1">
                <a:off x="7772402" y="1775714"/>
                <a:ext cx="431800" cy="4318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8" name="Oval 37"/>
              <p:cNvSpPr/>
              <p:nvPr/>
            </p:nvSpPr>
            <p:spPr>
              <a:xfrm flipV="1">
                <a:off x="8115302" y="1928114"/>
                <a:ext cx="203200" cy="203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 flipV="1">
                <a:off x="8420102" y="1623314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40" name="Oval 39"/>
              <p:cNvSpPr/>
              <p:nvPr/>
            </p:nvSpPr>
            <p:spPr>
              <a:xfrm flipV="1">
                <a:off x="6184902" y="1242314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41" name="Oval 40"/>
              <p:cNvSpPr/>
              <p:nvPr/>
            </p:nvSpPr>
            <p:spPr>
              <a:xfrm flipV="1">
                <a:off x="8305802" y="1394714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42" name="Oval 41"/>
              <p:cNvSpPr/>
              <p:nvPr/>
            </p:nvSpPr>
            <p:spPr>
              <a:xfrm flipV="1">
                <a:off x="6096002" y="1064514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 flipV="1">
                <a:off x="6248402" y="1216914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 flipV="1">
                <a:off x="6400802" y="1242314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45" name="Oval 44"/>
              <p:cNvSpPr/>
              <p:nvPr/>
            </p:nvSpPr>
            <p:spPr>
              <a:xfrm flipV="1">
                <a:off x="8153402" y="378714"/>
                <a:ext cx="533400" cy="533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46" name="Oval 45"/>
          <p:cNvSpPr/>
          <p:nvPr/>
        </p:nvSpPr>
        <p:spPr>
          <a:xfrm>
            <a:off x="8636000" y="6589059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788400" y="6589059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940800" y="6589059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3980-23B7-43EB-BABF-93477E0951C2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140B-73B8-49C3-8CBA-64655ED8BAD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3" name="Group 21"/>
          <p:cNvGrpSpPr/>
          <p:nvPr/>
        </p:nvGrpSpPr>
        <p:grpSpPr>
          <a:xfrm>
            <a:off x="3775364" y="2133600"/>
            <a:ext cx="5368636" cy="4724400"/>
            <a:chOff x="0" y="0"/>
            <a:chExt cx="2222500" cy="1955800"/>
          </a:xfrm>
        </p:grpSpPr>
        <p:sp>
          <p:nvSpPr>
            <p:cNvPr id="8" name="Oval 7"/>
            <p:cNvSpPr/>
            <p:nvPr/>
          </p:nvSpPr>
          <p:spPr>
            <a:xfrm>
              <a:off x="685800" y="152400"/>
              <a:ext cx="914400" cy="9144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1000" y="1206500"/>
              <a:ext cx="457200" cy="457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685800" y="914400"/>
              <a:ext cx="355600" cy="3556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47700" y="11430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57200" y="0"/>
              <a:ext cx="762000" cy="762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Oval 12"/>
            <p:cNvSpPr/>
            <p:nvPr/>
          </p:nvSpPr>
          <p:spPr>
            <a:xfrm>
              <a:off x="1714500" y="0"/>
              <a:ext cx="355600" cy="3556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Oval 13"/>
            <p:cNvSpPr/>
            <p:nvPr/>
          </p:nvSpPr>
          <p:spPr>
            <a:xfrm>
              <a:off x="1676400" y="2286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019300" y="304800"/>
              <a:ext cx="203200" cy="2032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28700" y="15240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Oval 16"/>
            <p:cNvSpPr/>
            <p:nvPr/>
          </p:nvSpPr>
          <p:spPr>
            <a:xfrm>
              <a:off x="889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Oval 17"/>
            <p:cNvSpPr/>
            <p:nvPr/>
          </p:nvSpPr>
          <p:spPr>
            <a:xfrm>
              <a:off x="914400" y="17526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Oval 18"/>
            <p:cNvSpPr/>
            <p:nvPr/>
          </p:nvSpPr>
          <p:spPr>
            <a:xfrm>
              <a:off x="0" y="12446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Oval 19"/>
            <p:cNvSpPr/>
            <p:nvPr/>
          </p:nvSpPr>
          <p:spPr>
            <a:xfrm>
              <a:off x="152400" y="1092200"/>
              <a:ext cx="127000" cy="127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048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4" name="Picture Placeholder 2"/>
          <p:cNvSpPr>
            <a:spLocks noGrp="1"/>
          </p:cNvSpPr>
          <p:nvPr>
            <p:ph type="pic" idx="1"/>
          </p:nvPr>
        </p:nvSpPr>
        <p:spPr>
          <a:xfrm>
            <a:off x="5638800" y="838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Picture Placeholder 2"/>
          <p:cNvSpPr>
            <a:spLocks noGrp="1"/>
          </p:cNvSpPr>
          <p:nvPr>
            <p:ph type="pic" idx="13"/>
          </p:nvPr>
        </p:nvSpPr>
        <p:spPr>
          <a:xfrm>
            <a:off x="3810000" y="2362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3980-23B7-43EB-BABF-93477E0951C2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140B-73B8-49C3-8CBA-64655ED8BAD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3" name="Group 21"/>
          <p:cNvGrpSpPr/>
          <p:nvPr/>
        </p:nvGrpSpPr>
        <p:grpSpPr>
          <a:xfrm>
            <a:off x="3775364" y="2133600"/>
            <a:ext cx="5368636" cy="4724400"/>
            <a:chOff x="0" y="0"/>
            <a:chExt cx="2222500" cy="1955800"/>
          </a:xfrm>
        </p:grpSpPr>
        <p:sp>
          <p:nvSpPr>
            <p:cNvPr id="8" name="Oval 7"/>
            <p:cNvSpPr/>
            <p:nvPr/>
          </p:nvSpPr>
          <p:spPr>
            <a:xfrm>
              <a:off x="685800" y="152400"/>
              <a:ext cx="914400" cy="9144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1000" y="1206500"/>
              <a:ext cx="457200" cy="457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685800" y="914400"/>
              <a:ext cx="355600" cy="3556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47700" y="11430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57200" y="0"/>
              <a:ext cx="762000" cy="762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Oval 12"/>
            <p:cNvSpPr/>
            <p:nvPr/>
          </p:nvSpPr>
          <p:spPr>
            <a:xfrm>
              <a:off x="1714500" y="0"/>
              <a:ext cx="355600" cy="3556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Oval 13"/>
            <p:cNvSpPr/>
            <p:nvPr/>
          </p:nvSpPr>
          <p:spPr>
            <a:xfrm>
              <a:off x="1676400" y="2286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019300" y="304800"/>
              <a:ext cx="203200" cy="2032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28700" y="15240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Oval 16"/>
            <p:cNvSpPr/>
            <p:nvPr/>
          </p:nvSpPr>
          <p:spPr>
            <a:xfrm>
              <a:off x="889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Oval 17"/>
            <p:cNvSpPr/>
            <p:nvPr/>
          </p:nvSpPr>
          <p:spPr>
            <a:xfrm>
              <a:off x="914400" y="17526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Oval 18"/>
            <p:cNvSpPr/>
            <p:nvPr/>
          </p:nvSpPr>
          <p:spPr>
            <a:xfrm>
              <a:off x="0" y="12446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Oval 19"/>
            <p:cNvSpPr/>
            <p:nvPr/>
          </p:nvSpPr>
          <p:spPr>
            <a:xfrm>
              <a:off x="152400" y="1092200"/>
              <a:ext cx="127000" cy="127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048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2" name="Picture Placeholder 2"/>
          <p:cNvSpPr>
            <a:spLocks noGrp="1"/>
          </p:cNvSpPr>
          <p:nvPr>
            <p:ph type="pic" idx="1"/>
          </p:nvPr>
        </p:nvSpPr>
        <p:spPr>
          <a:xfrm>
            <a:off x="5715000" y="76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23" name="Picture Placeholder 2"/>
          <p:cNvSpPr>
            <a:spLocks noGrp="1"/>
          </p:cNvSpPr>
          <p:nvPr>
            <p:ph type="pic" idx="13"/>
          </p:nvPr>
        </p:nvSpPr>
        <p:spPr>
          <a:xfrm>
            <a:off x="3810000" y="2362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24" name="Picture Placeholder 2"/>
          <p:cNvSpPr>
            <a:spLocks noGrp="1"/>
          </p:cNvSpPr>
          <p:nvPr>
            <p:ph type="pic" idx="14"/>
          </p:nvPr>
        </p:nvSpPr>
        <p:spPr>
          <a:xfrm>
            <a:off x="2667000" y="3810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3980-23B7-43EB-BABF-93477E0951C2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140B-73B8-49C3-8CBA-64655ED8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3980-23B7-43EB-BABF-93477E0951C2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140B-73B8-49C3-8CBA-64655ED8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3980-23B7-43EB-BABF-93477E0951C2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140B-73B8-49C3-8CBA-64655ED8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3980-23B7-43EB-BABF-93477E0951C2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140B-73B8-49C3-8CBA-64655ED8BAD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4592782" y="2133600"/>
            <a:ext cx="3865418" cy="4172197"/>
            <a:chOff x="0" y="0"/>
            <a:chExt cx="1600200" cy="1727200"/>
          </a:xfrm>
        </p:grpSpPr>
        <p:sp>
          <p:nvSpPr>
            <p:cNvPr id="8" name="Oval 7"/>
            <p:cNvSpPr/>
            <p:nvPr/>
          </p:nvSpPr>
          <p:spPr>
            <a:xfrm>
              <a:off x="685800" y="152400"/>
              <a:ext cx="914400" cy="9144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1000" y="1206500"/>
              <a:ext cx="457200" cy="457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685800" y="914400"/>
              <a:ext cx="355600" cy="3556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47700" y="11430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57200" y="0"/>
              <a:ext cx="762000" cy="762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Oval 15"/>
            <p:cNvSpPr/>
            <p:nvPr/>
          </p:nvSpPr>
          <p:spPr>
            <a:xfrm>
              <a:off x="1028700" y="15240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Oval 16"/>
            <p:cNvSpPr/>
            <p:nvPr/>
          </p:nvSpPr>
          <p:spPr>
            <a:xfrm>
              <a:off x="889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Oval 18"/>
            <p:cNvSpPr/>
            <p:nvPr/>
          </p:nvSpPr>
          <p:spPr>
            <a:xfrm>
              <a:off x="0" y="12446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Oval 19"/>
            <p:cNvSpPr/>
            <p:nvPr/>
          </p:nvSpPr>
          <p:spPr>
            <a:xfrm>
              <a:off x="152400" y="1092200"/>
              <a:ext cx="127000" cy="127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048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609600" y="990600"/>
            <a:ext cx="1179761" cy="1356814"/>
            <a:chOff x="266700" y="914400"/>
            <a:chExt cx="1179761" cy="1356814"/>
          </a:xfrm>
        </p:grpSpPr>
        <p:sp>
          <p:nvSpPr>
            <p:cNvPr id="23" name="Oval 22"/>
            <p:cNvSpPr/>
            <p:nvPr/>
          </p:nvSpPr>
          <p:spPr>
            <a:xfrm>
              <a:off x="555812" y="1380565"/>
              <a:ext cx="890649" cy="89064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 flipV="1">
              <a:off x="304800" y="1219200"/>
              <a:ext cx="355600" cy="3556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7" name="Oval 26"/>
            <p:cNvSpPr/>
            <p:nvPr/>
          </p:nvSpPr>
          <p:spPr>
            <a:xfrm flipV="1">
              <a:off x="266700" y="914400"/>
              <a:ext cx="431800" cy="4318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8" name="Oval 27"/>
            <p:cNvSpPr/>
            <p:nvPr/>
          </p:nvSpPr>
          <p:spPr>
            <a:xfrm flipV="1">
              <a:off x="609600" y="1066800"/>
              <a:ext cx="203200" cy="2032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4400" y="2590800"/>
            <a:ext cx="1905000" cy="19050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43000"/>
            <a:ext cx="7086600" cy="1472184"/>
          </a:xfrm>
        </p:spPr>
        <p:txBody>
          <a:bodyPr anchor="ctr" anchorCtr="0">
            <a:normAutofit/>
          </a:bodyPr>
          <a:lstStyle>
            <a:lvl1pPr algn="l">
              <a:defRPr sz="3600" b="0" cap="none" baseline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953" y="1752600"/>
            <a:ext cx="3429000" cy="3886200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45720" tIns="45720" rIns="4572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>
            <a:lvl1pPr indent="-228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62200"/>
            <a:ext cx="3429000" cy="3886200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45720" tIns="45720" rIns="4572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>
            <a:lvl1pPr indent="-228600" algn="l" defTabSz="914400" rtl="0" eaLnBrk="1" latinLnBrk="0" hangingPunct="1">
              <a:buFont typeface="Wingdings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28600" algn="l" defTabSz="914400" rtl="0" eaLnBrk="1" latinLnBrk="0" hangingPunct="1">
              <a:buFont typeface="Arial" pitchFamily="34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28600" algn="l" defTabSz="914400" rtl="0" eaLnBrk="1" latinLnBrk="0" hangingPunct="1">
              <a:buFont typeface="Wingdings" pitchFamily="2" charset="2"/>
              <a:buChar char="l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28600" algn="l" defTabSz="914400" rtl="0" eaLnBrk="1" latinLnBrk="0" hangingPunct="1">
              <a:buFont typeface="Arial" pitchFamily="34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28600" algn="l" defTabSz="914400" rtl="0" eaLnBrk="1" latinLnBrk="0" hangingPunct="1">
              <a:buFont typeface="Wingdings" pitchFamily="2" charset="2"/>
              <a:buChar char="l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3980-23B7-43EB-BABF-93477E0951C2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140B-73B8-49C3-8CBA-64655ED8BA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629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6200000">
            <a:off x="-870003" y="3147219"/>
            <a:ext cx="3429000" cy="639762"/>
          </a:xfrm>
          <a:prstGeom prst="rect">
            <a:avLst/>
          </a:prstGeom>
          <a:noFill/>
        </p:spPr>
        <p:txBody>
          <a:bodyPr anchor="ctr" anchorCtr="0">
            <a:scene3d>
              <a:camera prst="orthographicFront"/>
              <a:lightRig rig="threePt" dir="t"/>
            </a:scene3d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marL="0" indent="0" algn="ctr">
              <a:buNone/>
              <a:defRPr sz="1800" b="0"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1755648"/>
            <a:ext cx="3200400" cy="3429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16200000">
            <a:off x="3259278" y="3756819"/>
            <a:ext cx="3429000" cy="639762"/>
          </a:xfrm>
          <a:prstGeom prst="rect">
            <a:avLst/>
          </a:prstGeom>
          <a:noFill/>
        </p:spPr>
        <p:txBody>
          <a:bodyPr anchor="ctr" anchorCtr="0">
            <a:scene3d>
              <a:camera prst="orthographicFront"/>
              <a:lightRig rig="threePt" dir="t"/>
            </a:scene3d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marL="0" indent="0" algn="ctr">
              <a:buNone/>
              <a:defRPr sz="1800" b="0"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2359152"/>
            <a:ext cx="3200400" cy="3429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3980-23B7-43EB-BABF-93477E0951C2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140B-73B8-49C3-8CBA-64655ED8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3980-23B7-43EB-BABF-93477E0951C2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140B-73B8-49C3-8CBA-64655ED8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3980-23B7-43EB-BABF-93477E0951C2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140B-73B8-49C3-8CBA-64655ED8BA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2130552" cy="3044952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3980-23B7-43EB-BABF-93477E0951C2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140B-73B8-49C3-8CBA-64655ED8BAD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22"/>
          <p:cNvGrpSpPr/>
          <p:nvPr/>
        </p:nvGrpSpPr>
        <p:grpSpPr>
          <a:xfrm>
            <a:off x="4695702" y="2133600"/>
            <a:ext cx="4448298" cy="4018808"/>
            <a:chOff x="4695702" y="2133600"/>
            <a:chExt cx="4448298" cy="4018808"/>
          </a:xfrm>
        </p:grpSpPr>
        <p:sp>
          <p:nvSpPr>
            <p:cNvPr id="10" name="Oval 9"/>
            <p:cNvSpPr/>
            <p:nvPr/>
          </p:nvSpPr>
          <p:spPr>
            <a:xfrm>
              <a:off x="4695702" y="5048003"/>
              <a:ext cx="1104405" cy="110440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7065818" y="4572000"/>
              <a:ext cx="858982" cy="858982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39938" y="4894613"/>
              <a:ext cx="1043049" cy="104304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693725" y="3048000"/>
              <a:ext cx="1840675" cy="184067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Oval 13"/>
            <p:cNvSpPr/>
            <p:nvPr/>
          </p:nvSpPr>
          <p:spPr>
            <a:xfrm>
              <a:off x="7916883" y="2133600"/>
              <a:ext cx="858982" cy="85898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Oval 14"/>
            <p:cNvSpPr/>
            <p:nvPr/>
          </p:nvSpPr>
          <p:spPr>
            <a:xfrm>
              <a:off x="7824849" y="2685803"/>
              <a:ext cx="1043049" cy="104304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8653153" y="2869870"/>
              <a:ext cx="490847" cy="490847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552210" y="5120244"/>
              <a:ext cx="306779" cy="3067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Oval 19"/>
            <p:cNvSpPr/>
            <p:nvPr/>
          </p:nvSpPr>
          <p:spPr>
            <a:xfrm>
              <a:off x="6781800" y="5562600"/>
              <a:ext cx="306779" cy="3067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Oval 20"/>
            <p:cNvSpPr/>
            <p:nvPr/>
          </p:nvSpPr>
          <p:spPr>
            <a:xfrm>
              <a:off x="6705600" y="5181600"/>
              <a:ext cx="306779" cy="30677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7073735" y="5120244"/>
              <a:ext cx="306779" cy="3067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927847"/>
            <a:ext cx="4114800" cy="4114800"/>
          </a:xfr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91440" rIns="4572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175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645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89025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" name="Oval 24"/>
          <p:cNvSpPr/>
          <p:nvPr/>
        </p:nvSpPr>
        <p:spPr>
          <a:xfrm>
            <a:off x="3886200" y="5638800"/>
            <a:ext cx="304800" cy="304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4645152"/>
            <a:ext cx="2514600" cy="1600200"/>
          </a:xfrm>
          <a:solidFill>
            <a:schemeClr val="tx2">
              <a:alpha val="20000"/>
            </a:schemeClr>
          </a:solidFill>
          <a:ln>
            <a:noFill/>
          </a:ln>
        </p:spPr>
        <p:txBody>
          <a:bodyPr vert="horz" lIns="0" tIns="45720" rIns="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1800"/>
              </a:spcBef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26" name="Oval 25"/>
          <p:cNvSpPr/>
          <p:nvPr/>
        </p:nvSpPr>
        <p:spPr>
          <a:xfrm>
            <a:off x="3319153" y="5147953"/>
            <a:ext cx="186047" cy="186047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225024" y="5103129"/>
            <a:ext cx="186047" cy="186047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3980-23B7-43EB-BABF-93477E0951C2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140B-73B8-49C3-8CBA-64655ED8BAD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2" name="Group 21"/>
          <p:cNvGrpSpPr/>
          <p:nvPr/>
        </p:nvGrpSpPr>
        <p:grpSpPr>
          <a:xfrm>
            <a:off x="3775364" y="2133600"/>
            <a:ext cx="5368636" cy="4724400"/>
            <a:chOff x="0" y="0"/>
            <a:chExt cx="2222500" cy="1955800"/>
          </a:xfrm>
        </p:grpSpPr>
        <p:sp>
          <p:nvSpPr>
            <p:cNvPr id="8" name="Oval 7"/>
            <p:cNvSpPr/>
            <p:nvPr/>
          </p:nvSpPr>
          <p:spPr>
            <a:xfrm>
              <a:off x="685800" y="152400"/>
              <a:ext cx="914400" cy="9144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1000" y="1206500"/>
              <a:ext cx="457200" cy="457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685800" y="914400"/>
              <a:ext cx="355600" cy="3556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47700" y="11430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57200" y="0"/>
              <a:ext cx="762000" cy="762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Oval 12"/>
            <p:cNvSpPr/>
            <p:nvPr/>
          </p:nvSpPr>
          <p:spPr>
            <a:xfrm>
              <a:off x="1714500" y="0"/>
              <a:ext cx="355600" cy="3556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Oval 13"/>
            <p:cNvSpPr/>
            <p:nvPr/>
          </p:nvSpPr>
          <p:spPr>
            <a:xfrm>
              <a:off x="1676400" y="2286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019300" y="304800"/>
              <a:ext cx="203200" cy="2032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28700" y="15240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Oval 16"/>
            <p:cNvSpPr/>
            <p:nvPr/>
          </p:nvSpPr>
          <p:spPr>
            <a:xfrm>
              <a:off x="889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Oval 17"/>
            <p:cNvSpPr/>
            <p:nvPr/>
          </p:nvSpPr>
          <p:spPr>
            <a:xfrm>
              <a:off x="914400" y="17526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Oval 18"/>
            <p:cNvSpPr/>
            <p:nvPr/>
          </p:nvSpPr>
          <p:spPr>
            <a:xfrm>
              <a:off x="0" y="12446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Oval 19"/>
            <p:cNvSpPr/>
            <p:nvPr/>
          </p:nvSpPr>
          <p:spPr>
            <a:xfrm>
              <a:off x="152400" y="1092200"/>
              <a:ext cx="127000" cy="127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048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685800"/>
            <a:ext cx="4572000" cy="45720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901952"/>
            <a:ext cx="6629400" cy="4224528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45720" tIns="45720" rIns="4572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21824"/>
            <a:ext cx="2133600" cy="259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53980-23B7-43EB-BABF-93477E0951C2}" type="datetimeFigureOut">
              <a:rPr lang="ru-RU" smtClean="0"/>
              <a:pPr/>
              <a:t>03.02.2016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1824"/>
            <a:ext cx="2895600" cy="259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21824"/>
            <a:ext cx="2133600" cy="259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F140B-73B8-49C3-8CBA-64655ED8BA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9" name="Oval 58"/>
          <p:cNvSpPr/>
          <p:nvPr/>
        </p:nvSpPr>
        <p:spPr>
          <a:xfrm>
            <a:off x="685800" y="152400"/>
            <a:ext cx="914400" cy="9144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81000" y="1206500"/>
            <a:ext cx="457200" cy="457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3" name="Oval 62"/>
          <p:cNvSpPr/>
          <p:nvPr/>
        </p:nvSpPr>
        <p:spPr>
          <a:xfrm>
            <a:off x="685800" y="914400"/>
            <a:ext cx="355600" cy="3556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647700" y="1143000"/>
            <a:ext cx="431800" cy="4318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57200" y="0"/>
            <a:ext cx="762000" cy="762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6" name="Oval 65"/>
          <p:cNvSpPr/>
          <p:nvPr/>
        </p:nvSpPr>
        <p:spPr>
          <a:xfrm>
            <a:off x="1714500" y="0"/>
            <a:ext cx="355600" cy="3556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Oval 66"/>
          <p:cNvSpPr/>
          <p:nvPr/>
        </p:nvSpPr>
        <p:spPr>
          <a:xfrm>
            <a:off x="1676400" y="228600"/>
            <a:ext cx="431800" cy="4318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019300" y="304800"/>
            <a:ext cx="203200" cy="203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1028700" y="1524000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" name="Oval 69"/>
          <p:cNvSpPr/>
          <p:nvPr/>
        </p:nvSpPr>
        <p:spPr>
          <a:xfrm>
            <a:off x="88900" y="10668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1" name="Oval 70"/>
          <p:cNvSpPr/>
          <p:nvPr/>
        </p:nvSpPr>
        <p:spPr>
          <a:xfrm>
            <a:off x="914400" y="1752600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Oval 71"/>
          <p:cNvSpPr/>
          <p:nvPr/>
        </p:nvSpPr>
        <p:spPr>
          <a:xfrm>
            <a:off x="0" y="12446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3" name="Oval 72"/>
          <p:cNvSpPr/>
          <p:nvPr/>
        </p:nvSpPr>
        <p:spPr>
          <a:xfrm>
            <a:off x="152400" y="1092200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304800" y="10668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Oval 76"/>
          <p:cNvSpPr/>
          <p:nvPr/>
        </p:nvSpPr>
        <p:spPr>
          <a:xfrm rot="6197586" flipV="1">
            <a:off x="7932464" y="5568366"/>
            <a:ext cx="914400" cy="9144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0" name="Oval 79"/>
          <p:cNvSpPr/>
          <p:nvPr/>
        </p:nvSpPr>
        <p:spPr>
          <a:xfrm rot="6197586" flipV="1">
            <a:off x="8633992" y="4734233"/>
            <a:ext cx="457200" cy="457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 rot="6197586" flipV="1">
            <a:off x="8292676" y="4953384"/>
            <a:ext cx="355600" cy="3556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Oval 81"/>
          <p:cNvSpPr/>
          <p:nvPr/>
        </p:nvSpPr>
        <p:spPr>
          <a:xfrm rot="6197586" flipV="1">
            <a:off x="8514131" y="4976607"/>
            <a:ext cx="431800" cy="431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3" name="Oval 82"/>
          <p:cNvSpPr/>
          <p:nvPr/>
        </p:nvSpPr>
        <p:spPr>
          <a:xfrm rot="6197586" flipV="1">
            <a:off x="7856272" y="5295370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 rot="6197586" flipV="1">
            <a:off x="199818" y="5914818"/>
            <a:ext cx="216774" cy="216774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5" name="Oval 84"/>
          <p:cNvSpPr/>
          <p:nvPr/>
        </p:nvSpPr>
        <p:spPr>
          <a:xfrm rot="6197586" flipV="1">
            <a:off x="7387699" y="5767494"/>
            <a:ext cx="431800" cy="431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6" name="Oval 85"/>
          <p:cNvSpPr/>
          <p:nvPr/>
        </p:nvSpPr>
        <p:spPr>
          <a:xfrm rot="6197586" flipV="1">
            <a:off x="7412357" y="6095509"/>
            <a:ext cx="203200" cy="203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 rot="6197586" flipV="1">
            <a:off x="7638907" y="6462226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8" name="Oval 87"/>
          <p:cNvSpPr/>
          <p:nvPr/>
        </p:nvSpPr>
        <p:spPr>
          <a:xfrm rot="6197586" flipV="1">
            <a:off x="8607584" y="43843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9" name="Oval 88"/>
          <p:cNvSpPr/>
          <p:nvPr/>
        </p:nvSpPr>
        <p:spPr>
          <a:xfrm rot="6197586" flipV="1">
            <a:off x="7887663" y="6403551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0" name="Oval 89"/>
          <p:cNvSpPr/>
          <p:nvPr/>
        </p:nvSpPr>
        <p:spPr>
          <a:xfrm rot="6197586" flipV="1">
            <a:off x="8801061" y="4338664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1" name="Oval 90"/>
          <p:cNvSpPr/>
          <p:nvPr/>
        </p:nvSpPr>
        <p:spPr>
          <a:xfrm rot="6197586" flipV="1">
            <a:off x="8617702" y="4451939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 rot="6197586" flipV="1">
            <a:off x="8557941" y="4594415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5" name="Oval 94"/>
          <p:cNvSpPr/>
          <p:nvPr/>
        </p:nvSpPr>
        <p:spPr>
          <a:xfrm rot="6197586" flipV="1">
            <a:off x="243115" y="6241508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6" name="Oval 95"/>
          <p:cNvSpPr/>
          <p:nvPr/>
        </p:nvSpPr>
        <p:spPr>
          <a:xfrm rot="6197586" flipV="1">
            <a:off x="436592" y="6195872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7" name="Oval 96"/>
          <p:cNvSpPr/>
          <p:nvPr/>
        </p:nvSpPr>
        <p:spPr>
          <a:xfrm rot="6197586" flipV="1">
            <a:off x="253233" y="6309147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8" name="Oval 97"/>
          <p:cNvSpPr/>
          <p:nvPr/>
        </p:nvSpPr>
        <p:spPr>
          <a:xfrm rot="6197586" flipV="1">
            <a:off x="193472" y="6451623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ransition>
    <p:wipe dir="d"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 spc="200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Font typeface="Wingdings" pitchFamily="2" charset="2"/>
        <a:buChar char=""/>
        <a:defRPr sz="1800"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14350" indent="-228600" algn="l" defTabSz="914400" rtl="0" eaLnBrk="1" latinLnBrk="0" hangingPunct="1">
        <a:spcBef>
          <a:spcPts val="1000"/>
        </a:spcBef>
        <a:buFont typeface="Arial" pitchFamily="34" charset="0"/>
        <a:buChar char="•"/>
        <a:defRPr sz="1800"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06450" indent="-228600" algn="l" defTabSz="914400" rtl="0" eaLnBrk="1" latinLnBrk="0" hangingPunct="1">
        <a:spcBef>
          <a:spcPts val="1000"/>
        </a:spcBef>
        <a:buFont typeface="Wingdings" pitchFamily="2" charset="2"/>
        <a:buChar char=""/>
        <a:defRPr sz="1800"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089025" indent="-228600" algn="l" defTabSz="914400" rtl="0" eaLnBrk="1" latinLnBrk="0" hangingPunct="1">
        <a:spcBef>
          <a:spcPts val="1000"/>
        </a:spcBef>
        <a:buFont typeface="Arial" pitchFamily="34" charset="0"/>
        <a:buChar char="•"/>
        <a:defRPr sz="1800"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ts val="1000"/>
        </a:spcBef>
        <a:buFont typeface="Wingdings" pitchFamily="2" charset="2"/>
        <a:buChar char="l"/>
        <a:defRPr sz="1800"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slide" Target="slide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slide" Target="slide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1.jpeg"/><Relationship Id="rId7" Type="http://schemas.openxmlformats.org/officeDocument/2006/relationships/slide" Target="slide7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slide" Target="slide19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slide" Target="slide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slide" Target="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slide" Target="slide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25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23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" Target="slide7.xml"/><Relationship Id="rId7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24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slide" Target="slide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slide" Target="slide7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slide" Target="slide7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slide" Target="slide31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slide" Target="slide29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slide" Target="slide7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slide" Target="slide7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slide" Target="slid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slide" Target="slide3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slide" Target="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slide" Target="slide7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slide" Target="slid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slide" Target="slide7.xml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slide" Target="slide7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&#1053;&#1072;&#1085;&#1086;&#1090;&#1077;&#1093;&#1085;&#1086;&#1083;&#1086;&#1075;&#1080;&#1080;.pptx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slide" Target="slide42.xml"/><Relationship Id="rId7" Type="http://schemas.openxmlformats.org/officeDocument/2006/relationships/slide" Target="slide46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slide" Target="slide44.xml"/><Relationship Id="rId4" Type="http://schemas.openxmlformats.org/officeDocument/2006/relationships/slide" Target="slide43.xml"/><Relationship Id="rId9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&#1054;&#1082;&#1089;&#1080;&#1075;&#1077;&#1085;.ppt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&#1050;&#1088;&#1077;&#1084;&#1085;&#1080;&#1081;.ppt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2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12" Type="http://schemas.openxmlformats.org/officeDocument/2006/relationships/slide" Target="slide8.xml"/><Relationship Id="rId1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6" Type="http://schemas.openxmlformats.org/officeDocument/2006/relationships/slide" Target="slide3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11" Type="http://schemas.openxmlformats.org/officeDocument/2006/relationships/image" Target="../media/image21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23.jpeg"/><Relationship Id="rId10" Type="http://schemas.openxmlformats.org/officeDocument/2006/relationships/slide" Target="slide26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jpeg"/><Relationship Id="rId14" Type="http://schemas.openxmlformats.org/officeDocument/2006/relationships/slide" Target="slide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slide" Target="slide1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042" y="2000240"/>
            <a:ext cx="70866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Игра - викторина 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“</a:t>
            </a:r>
            <a:r>
              <a:rPr lang="ru-RU" dirty="0" smtClean="0">
                <a:solidFill>
                  <a:srgbClr val="FFC000"/>
                </a:solidFill>
              </a:rPr>
              <a:t>На перекрестке естественных наук</a:t>
            </a:r>
            <a:r>
              <a:rPr lang="en-US" dirty="0" smtClean="0">
                <a:solidFill>
                  <a:srgbClr val="FFC000"/>
                </a:solidFill>
              </a:rPr>
              <a:t>”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0034" y="3429000"/>
            <a:ext cx="4432300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Автор презентации  учитель – методист Базилевич В.Н.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071942"/>
            <a:ext cx="2285996" cy="2285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1" y="357166"/>
            <a:ext cx="2411033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Что Где Когда - Без названия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441077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14282" y="3071810"/>
            <a:ext cx="3429000" cy="271464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Криптон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Калий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428860" y="2928934"/>
            <a:ext cx="3429000" cy="221457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Кюрий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Кальций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47800" y="285728"/>
            <a:ext cx="6629400" cy="242889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Один из трех важнейших для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питания растений</a:t>
            </a:r>
            <a:r>
              <a:rPr lang="ru-RU" sz="2400" dirty="0" smtClean="0">
                <a:solidFill>
                  <a:srgbClr val="002060"/>
                </a:solidFill>
              </a:rPr>
              <a:t> химических элементов. Принимает участие в процессах фотосинтеза, активирует ферменты биосинтеза белка, в организме животных и человека</a:t>
            </a:r>
            <a:r>
              <a:rPr lang="ru-RU" sz="2400" dirty="0" smtClean="0">
                <a:solidFill>
                  <a:srgbClr val="FF0000"/>
                </a:solidFill>
              </a:rPr>
              <a:t> нормализует ритм сердечной деятельности</a:t>
            </a:r>
            <a:r>
              <a:rPr lang="ru-RU" sz="2400" dirty="0" smtClean="0">
                <a:solidFill>
                  <a:srgbClr val="002060"/>
                </a:solidFill>
              </a:rPr>
              <a:t>. Назовите элемент: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2" cstate="print"/>
          <a:srcRect l="32895" t="-3394" r="47368" b="72850"/>
          <a:stretch>
            <a:fillRect/>
          </a:stretch>
        </p:blipFill>
        <p:spPr bwMode="auto">
          <a:xfrm>
            <a:off x="1000100" y="285728"/>
            <a:ext cx="428628" cy="642942"/>
          </a:xfrm>
          <a:prstGeom prst="rect">
            <a:avLst/>
          </a:prstGeom>
          <a:noFill/>
        </p:spPr>
      </p:pic>
      <p:sp>
        <p:nvSpPr>
          <p:cNvPr id="52226" name="AutoShape 2" descr="data:image/jpeg;base64,/9j/4AAQSkZJRgABAQAAAQABAAD/2wBDAAkGBwgHBgkIBwgKCgkLDRYPDQwMDRsUFRAWIB0iIiAdHx8kKDQsJCYxJx8fLT0tMTU3Ojo6Iys/RD84QzQ5Ojf/2wBDAQoKCg0MDRoPDxo3JR8lNzc3Nzc3Nzc3Nzc3Nzc3Nzc3Nzc3Nzc3Nzc3Nzc3Nzc3Nzc3Nzc3Nzc3Nzc3Nzc3Nzf/wAARCACLALoDASIAAhEBAxEB/8QAHAAAAwEBAQEBAQAAAAAAAAAABAUGAwIHAQAI/8QAPhAAAgEDAwIEBAMGBQQBBQAAAQIDBAURABIhBjETQVFhFCJxgTKRoQcjQlKx0RUzweHwJCVDYhZygpKy8f/EABoBAAIDAQEAAAAAAAAAAAAAAAIDAAEEBQb/xAAmEQACAgICAgICAgMAAAAAAAAAAQIRAyESMQRBIlETMhRhcYHw/9oADAMBAAIRAxEAPwBrezS0tLGlHcquEyn5fh2jdg57FiWP0yMH01Iy3WqAq4J4P8QmeQq61J3OwIbIGfwnAAGPPH30uN0tdRPLS2ynelFJDmMngSLuGzaMDseMYxkjXddTfETQXeFQr7UMuwjICnPI+n+urTVl8WYVNsSsudPRQXEJBUbJ6eMbnCYOQPEJyuMsMYHf0GndTEZJ5DKnhsh+becl8Z5+nn+WmHTss1xmopY42NPTRsuMMocHG3PuB5HW3VVollaOtg2xSBuVYkqR9voNZ83yVoGWgSnmUbUYZXO0Z8u5/qdfI5BHUSB1Z5dx2r7ffjz0voauRy1NcI9tUF3h1I2sM4yD6du/qNfa13jYOM7yMM3fv5gev6c6SpUDVn29SNVxGmLbV3Ats5AP11P1qRR/KJVYA5Kqc50yqZw0HhwxMoBwZHI3H3x/bSmtUQ/iYP2L/wCuDqnsoNtdYkQAbgP/AAk4+nOi6iqwwQrtwMAev01N1qysIEg2yTTy/JzgIMHk/n+unv8A8brzTrI1WjPjz7f11fHRYHIwMm5eMjGNK7+ZHqqano/nlCYIHbJ0dWUVTRoSy+K4ycp2z9NH9J9NTXT/ALlLIf3THaB3c+/31cdbCjt0IbjQ3agpg81OQh5O3BxrGgoq64u7zU7CHb+IcDy/rr0lLRHVSVVBdnC0+A2xSVODnJyNL7Pd6G0S1VvfHho3yM5zlfLnUeRUaI4ldmnRnT9qgMjSAmVSQXZice2iL/cqXp+pBjdnR8EsDn27fXU940Vz6ohjt1cYaaoTDCPBDEeY/Py02vHTUa1sNZTSS1QgO1tx4OPIZ9ONU/kth1UhR1BW1deadoImanZ1MjuMHbkeXpqlkpqiqoUamXcSuGI7Z0Hc56f4RUhQPUsrKsEXJJx258/rohuoVt1AI3/dHZkK2AR99BbS2NcU+icFjtkt6iNzplMnZwnCufLI8/8AbR/W9js81vBpDTiZR8pQAYP9tAyW6pvjrcnlkjiXmHZwWJ88aOpenZqqMvWtKxfIULgce+mKctbBcYrsQ9GdHQVca11yIlDcwwZ4xj8TD19tLOvbctHdIvBQL4ibNqjA4PB/U6pILfc6CWWmoy80aAEMpwV9iPXU9faa611XDNPSzCFHwWOD2Ptpqm3KxDjSoTS2OrjHyBJUxnIJ7fcaVggjOre5GSG2OsQJJTGAMk/TUMWVTtPBHGm45OStgZEos9RvdZumhedIalFII3LzxrVKyrkjxaKGOM4BZ4QjHH/3AjP00tuBghpwgihl9Tggg62sMrVFK9LT05VUBzKCSQdYXNx6PTvxccltFtZbr4y7Yd22PAIcjcOMHOPPWtxq2nKRuxZA2T5Dy1Hki0OXFS0kjAbo3iIA+hzppQ3mSRF3TwqrcFRkkfbTFl1TPPeV4c8Um60ZXNzTVPxEUbuCojSJRksD/vrKMVDRhmpKhOM7HQkj/npqhttRBLE1ZOQ21yIyw4449OO/6aLkiStVpAgyFzt7/fVNckY9ohbhWKsRWoYxqGwPFXH20huN1hjRoYszzSDGB5fX/nlq6utJC1K0UynkZx5HHOpie10dNcvioqYSNCNrRj5VY8c+/wCWqiop7IMOk+n6p1hnrXDEfhULjzySdXgpQYSNi7sYGfMaVWqRjTKYiFZQAyL/AAn0++jWuC84HK+vno4tdsgiuVHt3DBUgnOf9dKD1BVdPK3gQq8DZyu/bhu/H106vV4V12QozNg7mJwNec9RV3jBYUKuxbIwfT01UVcqQUdbLqlb/FQ9bNO4q5UA2RswCqMnHf3POirRQUksdTTVNOZZyoRD2wvck+pznSD9n18W3wu1bTu23OGZDgjyIJ9tN7bWvcrj49Io2EEuQeF9tC41I3dw1owttnoqaSaKOCZq5R8p8MZVc+vkOPL01XWCsaSkW2in2SbSXDDgE8ZzpdabZPU3CRpanAWQMDGe4x2P6/npjeJIrDUx3EzHC/5oPYr5nUi9WDNp69i+4dNNYZ57p4ySCTBlGzGAByQc6Vy08PUNWKOGRFp3UNIwGfpjRtw6to+oZoqCOffTyKWZ1PcDuP10oq6ijs6fEWzaqkrgoD83OAPfVykr10SCajsc3ennoWpIINrJGwKoo5bHBHtr7JNPSRjbH838ILYJ0uoL21ZcgtQu940yyvwRk9/00fX1EEImlaXeXTMadsN66FJPYTb0JYLpMK6WpVQIyMsWyOec/bWcyVFbbpJPCKpI++Nw2OO/byzoEWyquNBO0bAxPu2pzlxrW2X6ba9oaBROVO5vJEH8X20XHWgbXJ2Lp5Fp6AVUq7Sm4Rx5zyPPPt21A4DfM2Nx5P11V9VXBWUxx/hJ8NBny8zqU41qxKomfI7Y3W4ySpsAYt9dV3SNUKWm2SEK7Z3E6xraOit4jFHFE2BkSqMNn3550oqKuonrv+niBkYfOq8D6+2ssmpfqenxxnjV5Xd/90Ul/q0qE2bg8i9m0utT080M0M7SJInzI0Y5AHcH20rrjVRR7jH9cHONZWytMSsyNh3Hze+hUeS5Eyyi3+JlnQ3uGnhjowucZKjPc5z/AF04prmjFGVpFJGW7jjXl0twdayNkUsI2JJI41Y26tqKqBQ5Xw/IAhQfrqnGUdnnvMxwjkagtFJX1Mc9Mqhf3xO9g3HHp/XSVizsaSBWafB2KR5cZP01+q7klJEHaaF5QCpPkvc8nR1Pa66FRd4+EMTLtAJLFiMfTsPz1dNszwhyYHJdrna4kU08cjSvtwIyWySeMef10TBW1tTNDTy0yBpOd0uVwPXA/prezVVS/wD3O526SneU+HSiUZz6/Qk5HPpri/0dbVSRzQviQKcRQjkn2Oo4taY14o3o46mpqM0fgpMY5W4DIe7ZwBj30a1otdHY3VaWJ2WPB/d72f3Pr66VR0tGKWAXIqKtY8y+MPnLeo+h0ZZ70JKV6aGNmEW1WYgsOexJ9fM6rpDOKXR303VUtVQg3CJomYEL4ibf0OldHUNF1BJaLSscVLMDM8ijGxuxwPsOPrphdKcyUphJmmYgnK8FffQ1I8NroZKma1Auy8yIAzHjzxz9tVy3YbeqGwornTVaf4ZKJUkJBO7Gw9+RrTqWySV1KZJKyRtpHjQuv4lHcfQ6+2m4SUVXBPXBFMsQJXxAcEeR/wCeWueuLwJaB2o2IYocBf5scY9dEuJUpSs6eltVRQItOI1faAoRRkHHqNAWGiitxL3eKaWVZCUBCkYzxgay/Z2ad7cm4OWCgFpD827J3fr/AE0+udOs2AknhorZx66lbspP0CVtup+qa6Ke11Hw4oZCHmRfmPHMfP2z/wAwL1FZmhgaVJWl2rgR4ABPr/tpfNehaKk0SzJGKgl8gYyQQP6Ea+fH1FRTsjzmRDnOfPn11HJPsii10xhS0lTbaBZAzhVH4wwI/L01K1FZMUnllESSTAgsg/gB4yffv99MK6rkkxHE5RNpVj6Ad8f01MXWQkCnRQFcfMO2B76bjXLoHiTlfUmrqmlySvZc+msMaYPbUff4bpFsXI3HO4emgfCf/wBda6ozPvZaXSmFOxNJI8qqOVYdtc9MVcEdTJNVRjIONrDy1tdauKaZpIhsB/h1MVVQAXZTtYN+Y1z8cXJNHqvIyrG1Jssr5UU0hMlNjafLUQVElz4DeGzc47aJttRVXCT4aKJieNxUFsasoun2p6aPaq7sZxkcfXOjV4rX2Z5yxeTGMuVJfYsq4KWKjj+Gxu2jeDrmxdM32piNVQLTRwuGdBJPtJX1wAe+qOLpKnlvAoZKgVaywlleifBV+O49ufLn6dqa2dPKZ4qKoeSFKSIg+IhXxPIY7A4xz5adhg2m2ZfOy4ciUU+iW/Zv0rJ1dX1NTdlgS30UjQNGo+aSXAyD5EAHVvfw1kbxKeZkVcokJQuC/l74P9tLenKtLb1FXWOn8FVK/ExzIpXJxtIcjgHgYPn9tfbgtZcbdHJepI4hDUF3EcmGkVSSBnt6Hjn89NaS6RzYqnoxpqqpqYIRcXkyWLkKANjEnP01jarnTRXOZZJWZDgK3cAjuM6V9RwSJcohBOYo6jJbbk7hgY9s6oqeaGlt3hpG8UCrjLAgZ9T76yzTb2OYs6qgivVOKKlKu8gzEc4K+rEjtrq10NHQ9OxW8gCpijxKUY4d8ct5ZGfbQdhq6NTcRSI71W/LY3PtUjyHOBoa2tVV98hqeI6SnZlkVsqZGI4H2OM6W21oH2dRXl6C2DxVKFiyhnGMkHGffI89cUklwuNvdqGFDGWZxJISFY4wfLgaoeraugitp+MXa2zG1xgH20m6BllvFulDM9LRwSbGRmwXYAcD0GCNVWrLT3R8qlpBbW8YxNUk4dd3Iz56TWZlmtwNXUPIaeRwkbAZHJxnHfjtqlW20Ed5qZIovGqGiG0McgAE/fz0jkpKFHrhDC6O3zfIGG5iM4H56kZFsGtS3RKp57aRLFLJgQk4bj66bXO8V9GiJNRzBpG2hsZXPHcjjHOh+lo5KGKpcxyHnarsCCo8/wDXV1ZfBkt4Mjgo2TubjvzpWWSi+iKyYoOhaa6Baq/N8RKclI4ZWCIv1GCdb1/TkFBEsVuLRBFwiFi3Hpk86oKlGhYvRMwx6Dg6TVN7XcyTgI48m76yyzz6DhDdkXWS4Zg28MmVkBXsR/XQlvdKmSSKVwm/IzIPw8ZH9vz00roaq43HxLaE2n8TkjGfbOmUPStO1FHFcGjdlk3jwtyheMYyfbXU8fycUI3J7AfKMv1sgK2MpWSLKQpB2nnnQfw6/wDv+Y0Z1RSPDfapXiMa78xpjA2+ufPS/wCHHofyOtynFq0Y5J8mW/RVgbqGJ6itcxU65Cov4nx358hqtl6D6eMaMKUgJzIS5AP1OedJukVr6GJ6hAi0zZVCT398envpz1H1PSxU8cUUyHgLt3cs30Hn7a5bU75fZ0POzuLUFK37OaiS3WyMRUqRRIv4VRQqn8tJbn1NRwxb0z4h5xkAffz0CLZdb5J4soamgHOXPzMPp5aIS0W+07W8KOdvNpec+hOc9tPjjXczlgUNdcq9WqaRJ0dSGWQrsC48wTj9M6p7l1XBWPRipq2inVI1cR4OTg7gc+RJGp2+9RI0BiTBXyUHCgfQd+PXU5BN8RWROIcxggnnaW+mnxSitBwk0z3fpakhoaeqergixWnJJUKxTbwG8+edIuobSbIkbSAVFrmlClSSfBOchW8ypxjOhukJIYbXdH6kuDbaqYPAHLFo1AAzkD5T7e2dGS3Gmraqit8lfFV0sm7FQmMFwCFDDyOCf9tN0zTCdz7D4+hGubwXSrrSJEbxFTZhc9xwOR5eflrDqio2Uk1PWOvhlSsgAJ3DByfvp6/UdNarUUrZVRoFw5Zu4A41A1PUEF2aslhikEJ/C78DGDzg86iWqRceTk/o56RraKKgkhimRZBIVHq2Txn14x+ujrhCLfUrUBi0YcSNzwx/5zriLo60y2SCtpqYQVRCyboflCkc9hrgWu/XS1VCCmTfFlE3SgeLwOV/3xrLkwyT0X0rYdd6WjudMJKlElRGDopPzZ78aymjoUtSy0yJSyyZLeB8pz2DEdj/ALa16Os8lHY4YrxAy1+0mXxwCw54X6Y89S91oav/ABB6SkqWjpAWd42GSAfIY5x7frrO47phRd9H61G5WWnqLzUSLViVPwLwygenl9v66K6eujV8FRM6rEs0p4U8qBgY1xNcKelozSSN4nhLtKOBj8tOOjqNJLVloIo6dmJiijiA7E89vM6GeSEI2ycWxBNc0jvctBRbpmdQVjQZxng8Dy1WWqMU1Mscsgcxj5mxgY06qLdFHSL+6jRgMnaoBGgbbQqRKJW3B/L01z8uT8klGhyuMWzdainkjIRwSvfkZGpvqWS3T05gqYld3O0P2K89wRzqpe2QRglUJJ5LEkk6j+o7VUG40b0wDxmdfEVuMDOdVx4yVaJCVrYzs9spKNVCR+EoGF3k8j76bzQI6ttZSO/GNb06JU0+1lDexGvk9tTZkDY3kV41Ti2r7B5WQlztFNVXaF6sB4kBwhPc5GOfTTf4eEcCKMDyG0f20Ld6OVa+EsN0ZyM+h118J7SfmdXzlVWV8bsAuFfJ8L41QREQoxGnJHt6al4rtK15pSdo2sBtx2B7/fnQt3uslTK7NnLHIxpRHFLNKrBmBHI2a9Co60cpf2enXXqCCkpkVXBbHOPLUpDTXfqWWR6f5KUn/NkJCkegHc6J6dsDXSc1VdM70kJAVDxvbuR25A/vnVbX3Slt8aIgGRnCKO2k3x03ssSUnSFtoV8S4SNUEdy5wgx5Y0Q1XbqEf9GsEWASFhjAYfXIzpHd+oDIxCNw2cJtyc6WUcFdUnIHhRtyXbk/850yNvbI0Pbrdl2p4cSsZFyzNlv00z/ZXXSr1PhgDC1OwkGODyCuo+ptrwyB5HaTn+Yf6af9K3GjtcUtUqVDVisNscaFgVOe+BxjH9NMjQeNKz0n9ofSqXSlavhWNJlXJUKMuMf14155YKOGKTNPOssbRh3iILbFz5H8u/8ApqpHWZuFMUbEYK4YfxfQDvnU1abnBBPT0dtpzTSq5qJ/E7hhnAOPLnHpgnVyR0fGXd9+gmjvtVRVb+GWYHEYj2bV2jnknz+3npvR3aovEypb6msZIhvmemk2rET5HkZ1P3e+0jp8TwC2dyDAwf8AnGqzoiClttElPIfmmQyOFGME88+fOhrdWFmrutmXVLViRGSyCWpuasirTjLeKpxnPPlknPl99I1t/UFHXwVd9poaRaoqg2ShzGOTz7ntqurK6O0zC4xv8niEOp5ypPOo3q65yzdSyVjRvLFHGpSJshfMnPkPLn+2hnjj/sXDHJvvRSVs9qtttkeQxkYLFj3+/rrHpG7R/AJHGmxQzbQOARuJB/XUNbukb51ePiRVNTW1smOSbJMgz/CvGR7n9dW89mqLXRIsciytGMZ27c64/lrikrth4qleiirqoyU5AYAnz0tprlsp3CnLLxg+es7HS3Cupd9agp0P4cHLEf6a0rOnGp2eakZy5HzB2OG1hXJO2PajVBCVVSpU1EqbSoJRRnHtnSjqW5w0VKsrMNwlXA755Gf00orq+ptiSyPTTO0fO3cMaSUNPcerpDOpjSFTtVmyVH0HmdaIRc1b6F1x/wAnpFtrUlVZYiGVhke40y+MVl5HbU7Y+nJrVTbRXmfH8yjC+2uqirngk8LwmYkZG3kf7apS469C5RT2fr+6mlc457jntjUsbygODvB+ui7xc5oVdp4H2IN2BjJ1CSXKeR2fwVG4k4wONMxY+dsF0uwehst0uW2XwJIoW/8AJIMbvoO+qiitFPTgRuN8i9x20VebwkaARE7y3y7TwNIpLg7szOxUr5hefz12nJvo5nY7qKxqOLwKdzHEuWCIcA+udILlV/FAJLL8zdipGQdciKe47hRqxXdy7HCn7+f21otinpJVlqXikI5VATge3voaV7INbdY6eJBPIA5znxCe41+q62GAtl0ZPTHYDv27+WkdzvdSZI6RIyWI+VVPGmdB0tJNEKi7SA7xlYU4499FpbZH/Ynud3FS7rSxO/OflXOPuNB0k1zeVKOBWQ1MgVVKldxPYZ1RXJqehjENOiL6gDy0T0JeLcl5n+N+fEX7lmOV3Z+YfXGP10UHyY3Ft0O7PZ7nZCr1NdE4C4Kcsv8A+WP6jWpsUVTforlcKR0jkwkQR/8AM98envqnuFLRtRvVzsUYKSFQ8/QDUStRXyyUEdLUbqmapxEsnAxg55A4+UAfXGnSpUdFtUn9FTUdPUcMRkgZcr85jHIyO2dT0F2Zq9/GlMQZf3YYcEgnIJ9e2ndA9wtju9wpJX3fhZU3D9NC9OWFr7fZ3npZPhVlZlWQFeSP18tDOKfRTkqZM9aXCstVHSsro8U8m4Agjyz/AG0mkra25XSOiu0ApllwrryCQfPHcZBP016L+0bo+BmtjLHiGGXa0W87SD7evGvL7/WyVPVtfNMpjJl2oG9AAB+eM499C4+jLOcpbvR7rSV0MEcMcRQpwNoHYdtfblJG06R59zqBsjV9DYI7u6BYRnaZGwdufxcjHPlpfL10sde/xaVOGXgsv4Trhz8bMpNVZrWWHHs9domQIMemNayzIVw5GfY686s/XNDVJtSfZJ5q2Af10zPUEBwDUIXbhVByWPoAO+ly5Q00Uvl0BdZxioj+FhYJPUNsU+hJ76aWyGKhgip6WNAkSgAH0HGp2vt14qbpS3LYIqWCTf4bZ3uDxnHkOe2moqwjfysOx0mb4xSvvY+NNj45q4fkYxkrgjHIPrpVVwvT4laQvsXz7awW5yLyh3awra8TBYWwN+optoHgrJzqe5RyZgjIy3DY7AaQeGn85/PVtW2eGalP7te3pqBls8yyuFlOAxA1pwSg41dC5p3pGayVNYQaWB5AvAYDJ/PVHaukzBGlRdiKg/i+HGQo+vmx+vGnvRVHHVwz3IoojEhjiHYDHf8At9taXu4pAxaMh2H8YHyj6a6sp0cm/owq5PB3NFFHCoAHb/Ty0luddGtNMQ6HjnceNLLhegAFDs5by5Jb7aIoLR4lMKqtcPOygpCOQp8h9ffy1She2QSWh3W9Q1tTCfBTO3cO/HBxqovXUsckbR03yhh8znO5j6AemllY+YnIHhnnJ9eew0H078LUXhpq102wrhS58z/z9TpjjfyL7RxHb624bpZI5I4M87uCw9tGTmioaIUxhQv2AXkg54986PuV5SurYLdbZUjMsixq2flyTjJ/tqiHQdFbIfHmlkrKvH+Yz7Vz7ADQqfHstaJ4dTXOpooqaWkYNnbuDcn3xoV5KipromijcSRndGI8kqe3lpxJJFAT4dJCmT55zr5TXNx8hKIhJ/CMZ451f8iL0MeaclTZkLh1VTAsl5aFQM+EQkoA/wDbPY/fVh0X1ZLNKy3Jw9VGBtZfl3r58dsg/pqOuFeojL8AleSccceZ++ieko7JcylFJWZrmJZXTK/Njsrew9D66diuXYKm0j0Xqu4G8xRUduiMlbIwZEx+EA8sfbv99SVT+zOa9XgVt4qUihQfv4YxzKBzw2eM9s6e9J2Oq6au1ZLWV0lVS1QBjeUkuhGflLfy+mqG64WCNoJiZJGGcHsPPTeIxSTVI8U/aP1NJW3M2umQx2yibYIwpXe488eg7D8/TU9FVLIm07ZE/lbn/wDn10762WCp6mrGg5XgH/6vX8sammoZkmVYSQ5PH99AuypI7qKFJEL0rEsOfDPJH09Rqz/ZLb6cVFXVzxqZUcRoSPw8An+o1LSUskIEikkjkj002sHUaWurZ3i2rKAJPr66T5UJSxtRLxtKVs9pkq4dgj2BudpwfPUf1bSm1I1XFG0kY/8AGvJyTgAfnr5TXWhnUVcVYdp5IB89L7t1fS1d4oLejq6NMDKQc7QASB+YGuGsc5SqUejdGaSuzego62qjDfDvDnkCX/bX5un6mCt+M8VpD2MeOAPbVNV1ng23xoELFRxtHbWduqRO7AO0sYPDFdv6aFRrr2U8jEU12hp6N3nYJgYIY4I153Pey00hX8JYkZ9M6c/tKp0hukNQpYJ4bF1DcMQRt49eT+WoHLNyW5PPbXR8bw4OHKW7EzzNOkeqLdFsdlW0UQ8WCMMQxzkkkk5/PUxFLcr7WrFTQt4QbDSZwqDSI1dRJHCHmchmwee+vVqGnho7eIqWNYo1jGFXjvydalDjuWzC9CansdNbYd+7xKooSZWPkD6Hy0vra6CJnGHEhJzg8dvIa2uU8prREZGKFOVzx21P1AD3CKNuUIYlfXGjgrYJxNNNXArCVjiBwXJx+Wh5LfFTMDKN2eQd3fTKsYqCF+XC+XGl1YxaHcT82O/5aZQSBKmeNmWKkBUjGGHBGOc59dV9j64uQ20M6mdgMBwe4HmwP9dTNrgimp5WlXcwPBydUHR9LAtxqWES5EYAJ59f7D8tVlxpY7ZfKtBVdd5amV0FMF8zhcY0pqap4SN6hE9Sew9dVF6URRwJGAqsgYgDudSIRZOoYYZAGiyTtPI47azY4x7oq7O4qGqu85Zy60pwVyMFvtqkstugtd0oZUO4rMvn6nTTwY0hARFGQRwPbU5e5ZEjAR2X94F4OOOeNXDLJzRfo9kh6hsvxRt1RWwM5ODG4JAP1xgH2zphdbE1XbZktNX8LVMpETsu5Qfcen014XCAdgxxkj7Y1/QPTzM9tgLEk+GvJ1sU+abJHR/NdRFPTVM6XFZIquORlmV8bgwPIOO/17enGgqGuEtXIwOeMBtP/wBq5K9YXgKcZnH/AOi6jLWxEhwfMDUj2Mk9FHUksNiZLNwNYy0iSKsaDLAbQ3mT5nW0f+ZIf5Yzj27aJogDO+R+EKB7ZzpjQAoenqaB/lLFPbsfYj++sCKd3WQJ4EqnIeHgA/Tt+WjoGYyTOTlnqtrE+YGRjWFdGiSAouM57aW4oJNsurF1WkdOkc8ilxgE5wD9tOZuq6GJMrKgyOca8kTtr7FzOgPbOsUvBxt2mN/M0h5f6lr1VGRs7Bwqn00hNomycZ0/VVAXA13tHv8AnrRGKiqRz3mk5N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28" name="AutoShape 4" descr="data:image/jpeg;base64,/9j/4AAQSkZJRgABAQAAAQABAAD/2wBDAAkGBwgHBgkIBwgKCgkLDRYPDQwMDRsUFRAWIB0iIiAdHx8kKDQsJCYxJx8fLT0tMTU3Ojo6Iys/RD84QzQ5Ojf/2wBDAQoKCg0MDRoPDxo3JR8lNzc3Nzc3Nzc3Nzc3Nzc3Nzc3Nzc3Nzc3Nzc3Nzc3Nzc3Nzc3Nzc3Nzc3Nzc3Nzc3Nzf/wAARCACLALoDASIAAhEBAxEB/8QAHAAAAwEBAQEBAQAAAAAAAAAABAUGAwIHAQAI/8QAPhAAAgEDAwIEBAMGBQQBBQAAAQIDBAURABIhBjETQVFhFCJxgTKRoQcjQlKx0RUzweHwJCVDYhZygpKy8f/EABoBAAIDAQEAAAAAAAAAAAAAAAIDAAEEBQb/xAAmEQACAgICAgICAgMAAAAAAAAAAQIRAyESMQRBIlETMhRhcYHw/9oADAMBAAIRAxEAPwBrezS0tLGlHcquEyn5fh2jdg57FiWP0yMH01Iy3WqAq4J4P8QmeQq61J3OwIbIGfwnAAGPPH30uN0tdRPLS2ynelFJDmMngSLuGzaMDseMYxkjXddTfETQXeFQr7UMuwjICnPI+n+urTVl8WYVNsSsudPRQXEJBUbJ6eMbnCYOQPEJyuMsMYHf0GndTEZJ5DKnhsh+becl8Z5+nn+WmHTss1xmopY42NPTRsuMMocHG3PuB5HW3VVollaOtg2xSBuVYkqR9voNZ83yVoGWgSnmUbUYZXO0Z8u5/qdfI5BHUSB1Z5dx2r7ffjz0voauRy1NcI9tUF3h1I2sM4yD6du/qNfa13jYOM7yMM3fv5gev6c6SpUDVn29SNVxGmLbV3Ats5AP11P1qRR/KJVYA5Kqc50yqZw0HhwxMoBwZHI3H3x/bSmtUQ/iYP2L/wCuDqnsoNtdYkQAbgP/AAk4+nOi6iqwwQrtwMAev01N1qysIEg2yTTy/JzgIMHk/n+unv8A8brzTrI1WjPjz7f11fHRYHIwMm5eMjGNK7+ZHqqano/nlCYIHbJ0dWUVTRoSy+K4ycp2z9NH9J9NTXT/ALlLIf3THaB3c+/31cdbCjt0IbjQ3agpg81OQh5O3BxrGgoq64u7zU7CHb+IcDy/rr0lLRHVSVVBdnC0+A2xSVODnJyNL7Pd6G0S1VvfHho3yM5zlfLnUeRUaI4ldmnRnT9qgMjSAmVSQXZice2iL/cqXp+pBjdnR8EsDn27fXU940Vz6ohjt1cYaaoTDCPBDEeY/Py02vHTUa1sNZTSS1QgO1tx4OPIZ9ONU/kth1UhR1BW1deadoImanZ1MjuMHbkeXpqlkpqiqoUamXcSuGI7Z0Hc56f4RUhQPUsrKsEXJJx258/rohuoVt1AI3/dHZkK2AR99BbS2NcU+icFjtkt6iNzplMnZwnCufLI8/8AbR/W9js81vBpDTiZR8pQAYP9tAyW6pvjrcnlkjiXmHZwWJ88aOpenZqqMvWtKxfIULgce+mKctbBcYrsQ9GdHQVca11yIlDcwwZ4xj8TD19tLOvbctHdIvBQL4ibNqjA4PB/U6pILfc6CWWmoy80aAEMpwV9iPXU9faa611XDNPSzCFHwWOD2Ptpqm3KxDjSoTS2OrjHyBJUxnIJ7fcaVggjOre5GSG2OsQJJTGAMk/TUMWVTtPBHGm45OStgZEos9RvdZumhedIalFII3LzxrVKyrkjxaKGOM4BZ4QjHH/3AjP00tuBghpwgihl9Tggg62sMrVFK9LT05VUBzKCSQdYXNx6PTvxccltFtZbr4y7Yd22PAIcjcOMHOPPWtxq2nKRuxZA2T5Dy1Hki0OXFS0kjAbo3iIA+hzppQ3mSRF3TwqrcFRkkfbTFl1TPPeV4c8Um60ZXNzTVPxEUbuCojSJRksD/vrKMVDRhmpKhOM7HQkj/npqhttRBLE1ZOQ21yIyw4449OO/6aLkiStVpAgyFzt7/fVNckY9ohbhWKsRWoYxqGwPFXH20huN1hjRoYszzSDGB5fX/nlq6utJC1K0UynkZx5HHOpie10dNcvioqYSNCNrRj5VY8c+/wCWqiop7IMOk+n6p1hnrXDEfhULjzySdXgpQYSNi7sYGfMaVWqRjTKYiFZQAyL/AAn0++jWuC84HK+vno4tdsgiuVHt3DBUgnOf9dKD1BVdPK3gQq8DZyu/bhu/H106vV4V12QozNg7mJwNec9RV3jBYUKuxbIwfT01UVcqQUdbLqlb/FQ9bNO4q5UA2RswCqMnHf3POirRQUksdTTVNOZZyoRD2wvck+pznSD9n18W3wu1bTu23OGZDgjyIJ9tN7bWvcrj49Io2EEuQeF9tC41I3dw1owttnoqaSaKOCZq5R8p8MZVc+vkOPL01XWCsaSkW2in2SbSXDDgE8ZzpdabZPU3CRpanAWQMDGe4x2P6/npjeJIrDUx3EzHC/5oPYr5nUi9WDNp69i+4dNNYZ57p4ySCTBlGzGAByQc6Vy08PUNWKOGRFp3UNIwGfpjRtw6to+oZoqCOffTyKWZ1PcDuP10oq6ijs6fEWzaqkrgoD83OAPfVykr10SCajsc3ennoWpIINrJGwKoo5bHBHtr7JNPSRjbH838ILYJ0uoL21ZcgtQu940yyvwRk9/00fX1EEImlaXeXTMadsN66FJPYTb0JYLpMK6WpVQIyMsWyOec/bWcyVFbbpJPCKpI++Nw2OO/byzoEWyquNBO0bAxPu2pzlxrW2X6ba9oaBROVO5vJEH8X20XHWgbXJ2Lp5Fp6AVUq7Sm4Rx5zyPPPt21A4DfM2Nx5P11V9VXBWUxx/hJ8NBny8zqU41qxKomfI7Y3W4ySpsAYt9dV3SNUKWm2SEK7Z3E6xraOit4jFHFE2BkSqMNn3550oqKuonrv+niBkYfOq8D6+2ssmpfqenxxnjV5Xd/90Ul/q0qE2bg8i9m0utT080M0M7SJInzI0Y5AHcH20rrjVRR7jH9cHONZWytMSsyNh3Hze+hUeS5Eyyi3+JlnQ3uGnhjowucZKjPc5z/AF04prmjFGVpFJGW7jjXl0twdayNkUsI2JJI41Y26tqKqBQ5Xw/IAhQfrqnGUdnnvMxwjkagtFJX1Mc9Mqhf3xO9g3HHp/XSVizsaSBWafB2KR5cZP01+q7klJEHaaF5QCpPkvc8nR1Pa66FRd4+EMTLtAJLFiMfTsPz1dNszwhyYHJdrna4kU08cjSvtwIyWySeMef10TBW1tTNDTy0yBpOd0uVwPXA/prezVVS/wD3O526SneU+HSiUZz6/Qk5HPpri/0dbVSRzQviQKcRQjkn2Oo4taY14o3o46mpqM0fgpMY5W4DIe7ZwBj30a1otdHY3VaWJ2WPB/d72f3Pr66VR0tGKWAXIqKtY8y+MPnLeo+h0ZZ70JKV6aGNmEW1WYgsOexJ9fM6rpDOKXR303VUtVQg3CJomYEL4ibf0OldHUNF1BJaLSscVLMDM8ijGxuxwPsOPrphdKcyUphJmmYgnK8FffQ1I8NroZKma1Auy8yIAzHjzxz9tVy3YbeqGwornTVaf4ZKJUkJBO7Gw9+RrTqWySV1KZJKyRtpHjQuv4lHcfQ6+2m4SUVXBPXBFMsQJXxAcEeR/wCeWueuLwJaB2o2IYocBf5scY9dEuJUpSs6eltVRQItOI1faAoRRkHHqNAWGiitxL3eKaWVZCUBCkYzxgay/Z2ad7cm4OWCgFpD827J3fr/AE0+udOs2AknhorZx66lbspP0CVtup+qa6Ke11Hw4oZCHmRfmPHMfP2z/wAwL1FZmhgaVJWl2rgR4ABPr/tpfNehaKk0SzJGKgl8gYyQQP6Ea+fH1FRTsjzmRDnOfPn11HJPsii10xhS0lTbaBZAzhVH4wwI/L01K1FZMUnllESSTAgsg/gB4yffv99MK6rkkxHE5RNpVj6Ad8f01MXWQkCnRQFcfMO2B76bjXLoHiTlfUmrqmlySvZc+msMaYPbUff4bpFsXI3HO4emgfCf/wBda6ozPvZaXSmFOxNJI8qqOVYdtc9MVcEdTJNVRjIONrDy1tdauKaZpIhsB/h1MVVQAXZTtYN+Y1z8cXJNHqvIyrG1Jssr5UU0hMlNjafLUQVElz4DeGzc47aJttRVXCT4aKJieNxUFsasoun2p6aPaq7sZxkcfXOjV4rX2Z5yxeTGMuVJfYsq4KWKjj+Gxu2jeDrmxdM32piNVQLTRwuGdBJPtJX1wAe+qOLpKnlvAoZKgVaywlleifBV+O49ufLn6dqa2dPKZ4qKoeSFKSIg+IhXxPIY7A4xz5adhg2m2ZfOy4ciUU+iW/Zv0rJ1dX1NTdlgS30UjQNGo+aSXAyD5EAHVvfw1kbxKeZkVcokJQuC/l74P9tLenKtLb1FXWOn8FVK/ExzIpXJxtIcjgHgYPn9tfbgtZcbdHJepI4hDUF3EcmGkVSSBnt6Hjn89NaS6RzYqnoxpqqpqYIRcXkyWLkKANjEnP01jarnTRXOZZJWZDgK3cAjuM6V9RwSJcohBOYo6jJbbk7hgY9s6oqeaGlt3hpG8UCrjLAgZ9T76yzTb2OYs6qgivVOKKlKu8gzEc4K+rEjtrq10NHQ9OxW8gCpijxKUY4d8ct5ZGfbQdhq6NTcRSI71W/LY3PtUjyHOBoa2tVV98hqeI6SnZlkVsqZGI4H2OM6W21oH2dRXl6C2DxVKFiyhnGMkHGffI89cUklwuNvdqGFDGWZxJISFY4wfLgaoeraugitp+MXa2zG1xgH20m6BllvFulDM9LRwSbGRmwXYAcD0GCNVWrLT3R8qlpBbW8YxNUk4dd3Iz56TWZlmtwNXUPIaeRwkbAZHJxnHfjtqlW20Ed5qZIovGqGiG0McgAE/fz0jkpKFHrhDC6O3zfIGG5iM4H56kZFsGtS3RKp57aRLFLJgQk4bj66bXO8V9GiJNRzBpG2hsZXPHcjjHOh+lo5KGKpcxyHnarsCCo8/wDXV1ZfBkt4Mjgo2TubjvzpWWSi+iKyYoOhaa6Baq/N8RKclI4ZWCIv1GCdb1/TkFBEsVuLRBFwiFi3Hpk86oKlGhYvRMwx6Dg6TVN7XcyTgI48m76yyzz6DhDdkXWS4Zg28MmVkBXsR/XQlvdKmSSKVwm/IzIPw8ZH9vz00roaq43HxLaE2n8TkjGfbOmUPStO1FHFcGjdlk3jwtyheMYyfbXU8fycUI3J7AfKMv1sgK2MpWSLKQpB2nnnQfw6/wDv+Y0Z1RSPDfapXiMa78xpjA2+ufPS/wCHHofyOtynFq0Y5J8mW/RVgbqGJ6itcxU65Cov4nx358hqtl6D6eMaMKUgJzIS5AP1OedJukVr6GJ6hAi0zZVCT398envpz1H1PSxU8cUUyHgLt3cs30Hn7a5bU75fZ0POzuLUFK37OaiS3WyMRUqRRIv4VRQqn8tJbn1NRwxb0z4h5xkAffz0CLZdb5J4soamgHOXPzMPp5aIS0W+07W8KOdvNpec+hOc9tPjjXczlgUNdcq9WqaRJ0dSGWQrsC48wTj9M6p7l1XBWPRipq2inVI1cR4OTg7gc+RJGp2+9RI0BiTBXyUHCgfQd+PXU5BN8RWROIcxggnnaW+mnxSitBwk0z3fpakhoaeqergixWnJJUKxTbwG8+edIuobSbIkbSAVFrmlClSSfBOchW8ypxjOhukJIYbXdH6kuDbaqYPAHLFo1AAzkD5T7e2dGS3Gmraqit8lfFV0sm7FQmMFwCFDDyOCf9tN0zTCdz7D4+hGubwXSrrSJEbxFTZhc9xwOR5eflrDqio2Uk1PWOvhlSsgAJ3DByfvp6/UdNarUUrZVRoFw5Zu4A41A1PUEF2aslhikEJ/C78DGDzg86iWqRceTk/o56RraKKgkhimRZBIVHq2Txn14x+ujrhCLfUrUBi0YcSNzwx/5zriLo60y2SCtpqYQVRCyboflCkc9hrgWu/XS1VCCmTfFlE3SgeLwOV/3xrLkwyT0X0rYdd6WjudMJKlElRGDopPzZ78aymjoUtSy0yJSyyZLeB8pz2DEdj/ALa16Os8lHY4YrxAy1+0mXxwCw54X6Y89S91oav/ABB6SkqWjpAWd42GSAfIY5x7frrO47phRd9H61G5WWnqLzUSLViVPwLwygenl9v66K6eujV8FRM6rEs0p4U8qBgY1xNcKelozSSN4nhLtKOBj8tOOjqNJLVloIo6dmJiijiA7E89vM6GeSEI2ycWxBNc0jvctBRbpmdQVjQZxng8Dy1WWqMU1Mscsgcxj5mxgY06qLdFHSL+6jRgMnaoBGgbbQqRKJW3B/L01z8uT8klGhyuMWzdainkjIRwSvfkZGpvqWS3T05gqYld3O0P2K89wRzqpe2QRglUJJ5LEkk6j+o7VUG40b0wDxmdfEVuMDOdVx4yVaJCVrYzs9spKNVCR+EoGF3k8j76bzQI6ttZSO/GNb06JU0+1lDexGvk9tTZkDY3kV41Ti2r7B5WQlztFNVXaF6sB4kBwhPc5GOfTTf4eEcCKMDyG0f20Ld6OVa+EsN0ZyM+h118J7SfmdXzlVWV8bsAuFfJ8L41QREQoxGnJHt6al4rtK15pSdo2sBtx2B7/fnQt3uslTK7NnLHIxpRHFLNKrBmBHI2a9Co60cpf2enXXqCCkpkVXBbHOPLUpDTXfqWWR6f5KUn/NkJCkegHc6J6dsDXSc1VdM70kJAVDxvbuR25A/vnVbX3Slt8aIgGRnCKO2k3x03ssSUnSFtoV8S4SNUEdy5wgx5Y0Q1XbqEf9GsEWASFhjAYfXIzpHd+oDIxCNw2cJtyc6WUcFdUnIHhRtyXbk/850yNvbI0Pbrdl2p4cSsZFyzNlv00z/ZXXSr1PhgDC1OwkGODyCuo+ptrwyB5HaTn+Yf6af9K3GjtcUtUqVDVisNscaFgVOe+BxjH9NMjQeNKz0n9ofSqXSlavhWNJlXJUKMuMf14155YKOGKTNPOssbRh3iILbFz5H8u/8ApqpHWZuFMUbEYK4YfxfQDvnU1abnBBPT0dtpzTSq5qJ/E7hhnAOPLnHpgnVyR0fGXd9+gmjvtVRVb+GWYHEYj2bV2jnknz+3npvR3aovEypb6msZIhvmemk2rET5HkZ1P3e+0jp8TwC2dyDAwf8AnGqzoiClttElPIfmmQyOFGME88+fOhrdWFmrutmXVLViRGSyCWpuasirTjLeKpxnPPlknPl99I1t/UFHXwVd9poaRaoqg2ShzGOTz7ntqurK6O0zC4xv8niEOp5ypPOo3q65yzdSyVjRvLFHGpSJshfMnPkPLn+2hnjj/sXDHJvvRSVs9qtttkeQxkYLFj3+/rrHpG7R/AJHGmxQzbQOARuJB/XUNbukb51ePiRVNTW1smOSbJMgz/CvGR7n9dW89mqLXRIsciytGMZ27c64/lrikrth4qleiirqoyU5AYAnz0tprlsp3CnLLxg+es7HS3Cupd9agp0P4cHLEf6a0rOnGp2eakZy5HzB2OG1hXJO2PajVBCVVSpU1EqbSoJRRnHtnSjqW5w0VKsrMNwlXA755Gf00orq+ptiSyPTTO0fO3cMaSUNPcerpDOpjSFTtVmyVH0HmdaIRc1b6F1x/wAnpFtrUlVZYiGVhke40y+MVl5HbU7Y+nJrVTbRXmfH8yjC+2uqirngk8LwmYkZG3kf7apS469C5RT2fr+6mlc457jntjUsbygODvB+ui7xc5oVdp4H2IN2BjJ1CSXKeR2fwVG4k4wONMxY+dsF0uwehst0uW2XwJIoW/8AJIMbvoO+qiitFPTgRuN8i9x20VebwkaARE7y3y7TwNIpLg7szOxUr5hefz12nJvo5nY7qKxqOLwKdzHEuWCIcA+udILlV/FAJLL8zdipGQdciKe47hRqxXdy7HCn7+f21otinpJVlqXikI5VATge3voaV7INbdY6eJBPIA5znxCe41+q62GAtl0ZPTHYDv27+WkdzvdSZI6RIyWI+VVPGmdB0tJNEKi7SA7xlYU4499FpbZH/Ynud3FS7rSxO/OflXOPuNB0k1zeVKOBWQ1MgVVKldxPYZ1RXJqehjENOiL6gDy0T0JeLcl5n+N+fEX7lmOV3Z+YfXGP10UHyY3Ft0O7PZ7nZCr1NdE4C4Kcsv8A+WP6jWpsUVTforlcKR0jkwkQR/8AM98envqnuFLRtRvVzsUYKSFQ8/QDUStRXyyUEdLUbqmapxEsnAxg55A4+UAfXGnSpUdFtUn9FTUdPUcMRkgZcr85jHIyO2dT0F2Zq9/GlMQZf3YYcEgnIJ9e2ndA9wtju9wpJX3fhZU3D9NC9OWFr7fZ3npZPhVlZlWQFeSP18tDOKfRTkqZM9aXCstVHSsro8U8m4Agjyz/AG0mkra25XSOiu0ApllwrryCQfPHcZBP016L+0bo+BmtjLHiGGXa0W87SD7evGvL7/WyVPVtfNMpjJl2oG9AAB+eM499C4+jLOcpbvR7rSV0MEcMcRQpwNoHYdtfblJG06R59zqBsjV9DYI7u6BYRnaZGwdufxcjHPlpfL10sde/xaVOGXgsv4Trhz8bMpNVZrWWHHs9domQIMemNayzIVw5GfY686s/XNDVJtSfZJ5q2Af10zPUEBwDUIXbhVByWPoAO+ly5Q00Uvl0BdZxioj+FhYJPUNsU+hJ76aWyGKhgip6WNAkSgAH0HGp2vt14qbpS3LYIqWCTf4bZ3uDxnHkOe2moqwjfysOx0mb4xSvvY+NNj45q4fkYxkrgjHIPrpVVwvT4laQvsXz7awW5yLyh3awra8TBYWwN+optoHgrJzqe5RyZgjIy3DY7AaQeGn85/PVtW2eGalP7te3pqBls8yyuFlOAxA1pwSg41dC5p3pGayVNYQaWB5AvAYDJ/PVHaukzBGlRdiKg/i+HGQo+vmx+vGnvRVHHVwz3IoojEhjiHYDHf8At9taXu4pAxaMh2H8YHyj6a6sp0cm/owq5PB3NFFHCoAHb/Ty0luddGtNMQ6HjnceNLLhegAFDs5by5Jb7aIoLR4lMKqtcPOygpCOQp8h9ffy1She2QSWh3W9Q1tTCfBTO3cO/HBxqovXUsckbR03yhh8znO5j6AemllY+YnIHhnnJ9eew0H078LUXhpq102wrhS58z/z9TpjjfyL7RxHb624bpZI5I4M87uCw9tGTmioaIUxhQv2AXkg54986PuV5SurYLdbZUjMsixq2flyTjJ/tqiHQdFbIfHmlkrKvH+Yz7Vz7ADQqfHstaJ4dTXOpooqaWkYNnbuDcn3xoV5KipromijcSRndGI8kqe3lpxJJFAT4dJCmT55zr5TXNx8hKIhJ/CMZ451f8iL0MeaclTZkLh1VTAsl5aFQM+EQkoA/wDbPY/fVh0X1ZLNKy3Jw9VGBtZfl3r58dsg/pqOuFeojL8AleSccceZ++ieko7JcylFJWZrmJZXTK/Njsrew9D66diuXYKm0j0Xqu4G8xRUduiMlbIwZEx+EA8sfbv99SVT+zOa9XgVt4qUihQfv4YxzKBzw2eM9s6e9J2Oq6au1ZLWV0lVS1QBjeUkuhGflLfy+mqG64WCNoJiZJGGcHsPPTeIxSTVI8U/aP1NJW3M2umQx2yibYIwpXe488eg7D8/TU9FVLIm07ZE/lbn/wDn10762WCp6mrGg5XgH/6vX8sammoZkmVYSQ5PH99AuypI7qKFJEL0rEsOfDPJH09Rqz/ZLb6cVFXVzxqZUcRoSPw8An+o1LSUskIEikkjkj002sHUaWurZ3i2rKAJPr66T5UJSxtRLxtKVs9pkq4dgj2BudpwfPUf1bSm1I1XFG0kY/8AGvJyTgAfnr5TXWhnUVcVYdp5IB89L7t1fS1d4oLejq6NMDKQc7QASB+YGuGsc5SqUejdGaSuzego62qjDfDvDnkCX/bX5un6mCt+M8VpD2MeOAPbVNV1ng23xoELFRxtHbWduqRO7AO0sYPDFdv6aFRrr2U8jEU12hp6N3nYJgYIY4I153Pey00hX8JYkZ9M6c/tKp0hukNQpYJ4bF1DcMQRt49eT+WoHLNyW5PPbXR8bw4OHKW7EzzNOkeqLdFsdlW0UQ8WCMMQxzkkkk5/PUxFLcr7WrFTQt4QbDSZwqDSI1dRJHCHmchmwee+vVqGnho7eIqWNYo1jGFXjvydalDjuWzC9CansdNbYd+7xKooSZWPkD6Hy0vra6CJnGHEhJzg8dvIa2uU8prREZGKFOVzx21P1AD3CKNuUIYlfXGjgrYJxNNNXArCVjiBwXJx+Wh5LfFTMDKN2eQd3fTKsYqCF+XC+XGl1YxaHcT82O/5aZQSBKmeNmWKkBUjGGHBGOc59dV9j64uQ20M6mdgMBwe4HmwP9dTNrgimp5WlXcwPBydUHR9LAtxqWES5EYAJ59f7D8tVlxpY7ZfKtBVdd5amV0FMF8zhcY0pqap4SN6hE9Sew9dVF6URRwJGAqsgYgDudSIRZOoYYZAGiyTtPI47azY4x7oq7O4qGqu85Zy60pwVyMFvtqkstugtd0oZUO4rMvn6nTTwY0hARFGQRwPbU5e5ZEjAR2X94F4OOOeNXDLJzRfo9kh6hsvxRt1RWwM5ODG4JAP1xgH2zphdbE1XbZktNX8LVMpETsu5Qfcen014XCAdgxxkj7Y1/QPTzM9tgLEk+GvJ1sU+abJHR/NdRFPTVM6XFZIquORlmV8bgwPIOO/17enGgqGuEtXIwOeMBtP/wBq5K9YXgKcZnH/AOi6jLWxEhwfMDUj2Mk9FHUksNiZLNwNYy0iSKsaDLAbQ3mT5nW0f+ZIf5Yzj27aJogDO+R+EKB7ZzpjQAoenqaB/lLFPbsfYj++sCKd3WQJ4EqnIeHgA/Tt+WjoGYyTOTlnqtrE+YGRjWFdGiSAouM57aW4oJNsurF1WkdOkc8ilxgE5wD9tOZuq6GJMrKgyOca8kTtr7FzOgPbOsUvBxt2mN/M0h5f6lr1VGRs7Bwqn00hNomycZ0/VVAXA13tHv8AnrRGKiqRz3mk5N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30" name="AutoShape 6" descr="data:image/jpeg;base64,/9j/4AAQSkZJRgABAQAAAQABAAD/2wBDAAkGBwgHBgkIBwgKCgkLDRYPDQwMDRsUFRAWIB0iIiAdHx8kKDQsJCYxJx8fLT0tMTU3Ojo6Iys/RD84QzQ5Ojf/2wBDAQoKCg0MDRoPDxo3JR8lNzc3Nzc3Nzc3Nzc3Nzc3Nzc3Nzc3Nzc3Nzc3Nzc3Nzc3Nzc3Nzc3Nzc3Nzc3Nzc3Nzf/wAARCACLALoDASIAAhEBAxEB/8QAHAAAAwEBAQEBAQAAAAAAAAAABAUGAwIHAQAI/8QAPhAAAgEDAwIEBAMGBQQBBQAAAQIDBAURABIhBjETQVFhFCJxgTKRoQcjQlKx0RUzweHwJCVDYhZygpKy8f/EABoBAAIDAQEAAAAAAAAAAAAAAAIDAAEEBQb/xAAmEQACAgICAgICAgMAAAAAAAAAAQIRAyESMQRBIlETMhRhcYHw/9oADAMBAAIRAxEAPwBrezS0tLGlHcquEyn5fh2jdg57FiWP0yMH01Iy3WqAq4J4P8QmeQq61J3OwIbIGfwnAAGPPH30uN0tdRPLS2ynelFJDmMngSLuGzaMDseMYxkjXddTfETQXeFQr7UMuwjICnPI+n+urTVl8WYVNsSsudPRQXEJBUbJ6eMbnCYOQPEJyuMsMYHf0GndTEZJ5DKnhsh+becl8Z5+nn+WmHTss1xmopY42NPTRsuMMocHG3PuB5HW3VVollaOtg2xSBuVYkqR9voNZ83yVoGWgSnmUbUYZXO0Z8u5/qdfI5BHUSB1Z5dx2r7ffjz0voauRy1NcI9tUF3h1I2sM4yD6du/qNfa13jYOM7yMM3fv5gev6c6SpUDVn29SNVxGmLbV3Ats5AP11P1qRR/KJVYA5Kqc50yqZw0HhwxMoBwZHI3H3x/bSmtUQ/iYP2L/wCuDqnsoNtdYkQAbgP/AAk4+nOi6iqwwQrtwMAev01N1qysIEg2yTTy/JzgIMHk/n+unv8A8brzTrI1WjPjz7f11fHRYHIwMm5eMjGNK7+ZHqqano/nlCYIHbJ0dWUVTRoSy+K4ycp2z9NH9J9NTXT/ALlLIf3THaB3c+/31cdbCjt0IbjQ3agpg81OQh5O3BxrGgoq64u7zU7CHb+IcDy/rr0lLRHVSVVBdnC0+A2xSVODnJyNL7Pd6G0S1VvfHho3yM5zlfLnUeRUaI4ldmnRnT9qgMjSAmVSQXZice2iL/cqXp+pBjdnR8EsDn27fXU940Vz6ohjt1cYaaoTDCPBDEeY/Py02vHTUa1sNZTSS1QgO1tx4OPIZ9ONU/kth1UhR1BW1deadoImanZ1MjuMHbkeXpqlkpqiqoUamXcSuGI7Z0Hc56f4RUhQPUsrKsEXJJx258/rohuoVt1AI3/dHZkK2AR99BbS2NcU+icFjtkt6iNzplMnZwnCufLI8/8AbR/W9js81vBpDTiZR8pQAYP9tAyW6pvjrcnlkjiXmHZwWJ88aOpenZqqMvWtKxfIULgce+mKctbBcYrsQ9GdHQVca11yIlDcwwZ4xj8TD19tLOvbctHdIvBQL4ibNqjA4PB/U6pILfc6CWWmoy80aAEMpwV9iPXU9faa611XDNPSzCFHwWOD2Ptpqm3KxDjSoTS2OrjHyBJUxnIJ7fcaVggjOre5GSG2OsQJJTGAMk/TUMWVTtPBHGm45OStgZEos9RvdZumhedIalFII3LzxrVKyrkjxaKGOM4BZ4QjHH/3AjP00tuBghpwgihl9Tggg62sMrVFK9LT05VUBzKCSQdYXNx6PTvxccltFtZbr4y7Yd22PAIcjcOMHOPPWtxq2nKRuxZA2T5Dy1Hki0OXFS0kjAbo3iIA+hzppQ3mSRF3TwqrcFRkkfbTFl1TPPeV4c8Um60ZXNzTVPxEUbuCojSJRksD/vrKMVDRhmpKhOM7HQkj/npqhttRBLE1ZOQ21yIyw4449OO/6aLkiStVpAgyFzt7/fVNckY9ohbhWKsRWoYxqGwPFXH20huN1hjRoYszzSDGB5fX/nlq6utJC1K0UynkZx5HHOpie10dNcvioqYSNCNrRj5VY8c+/wCWqiop7IMOk+n6p1hnrXDEfhULjzySdXgpQYSNi7sYGfMaVWqRjTKYiFZQAyL/AAn0++jWuC84HK+vno4tdsgiuVHt3DBUgnOf9dKD1BVdPK3gQq8DZyu/bhu/H106vV4V12QozNg7mJwNec9RV3jBYUKuxbIwfT01UVcqQUdbLqlb/FQ9bNO4q5UA2RswCqMnHf3POirRQUksdTTVNOZZyoRD2wvck+pznSD9n18W3wu1bTu23OGZDgjyIJ9tN7bWvcrj49Io2EEuQeF9tC41I3dw1owttnoqaSaKOCZq5R8p8MZVc+vkOPL01XWCsaSkW2in2SbSXDDgE8ZzpdabZPU3CRpanAWQMDGe4x2P6/npjeJIrDUx3EzHC/5oPYr5nUi9WDNp69i+4dNNYZ57p4ySCTBlGzGAByQc6Vy08PUNWKOGRFp3UNIwGfpjRtw6to+oZoqCOffTyKWZ1PcDuP10oq6ijs6fEWzaqkrgoD83OAPfVykr10SCajsc3ennoWpIINrJGwKoo5bHBHtr7JNPSRjbH838ILYJ0uoL21ZcgtQu940yyvwRk9/00fX1EEImlaXeXTMadsN66FJPYTb0JYLpMK6WpVQIyMsWyOec/bWcyVFbbpJPCKpI++Nw2OO/byzoEWyquNBO0bAxPu2pzlxrW2X6ba9oaBROVO5vJEH8X20XHWgbXJ2Lp5Fp6AVUq7Sm4Rx5zyPPPt21A4DfM2Nx5P11V9VXBWUxx/hJ8NBny8zqU41qxKomfI7Y3W4ySpsAYt9dV3SNUKWm2SEK7Z3E6xraOit4jFHFE2BkSqMNn3550oqKuonrv+niBkYfOq8D6+2ssmpfqenxxnjV5Xd/90Ul/q0qE2bg8i9m0utT080M0M7SJInzI0Y5AHcH20rrjVRR7jH9cHONZWytMSsyNh3Hze+hUeS5Eyyi3+JlnQ3uGnhjowucZKjPc5z/AF04prmjFGVpFJGW7jjXl0twdayNkUsI2JJI41Y26tqKqBQ5Xw/IAhQfrqnGUdnnvMxwjkagtFJX1Mc9Mqhf3xO9g3HHp/XSVizsaSBWafB2KR5cZP01+q7klJEHaaF5QCpPkvc8nR1Pa66FRd4+EMTLtAJLFiMfTsPz1dNszwhyYHJdrna4kU08cjSvtwIyWySeMef10TBW1tTNDTy0yBpOd0uVwPXA/prezVVS/wD3O526SneU+HSiUZz6/Qk5HPpri/0dbVSRzQviQKcRQjkn2Oo4taY14o3o46mpqM0fgpMY5W4DIe7ZwBj30a1otdHY3VaWJ2WPB/d72f3Pr66VR0tGKWAXIqKtY8y+MPnLeo+h0ZZ70JKV6aGNmEW1WYgsOexJ9fM6rpDOKXR303VUtVQg3CJomYEL4ibf0OldHUNF1BJaLSscVLMDM8ijGxuxwPsOPrphdKcyUphJmmYgnK8FffQ1I8NroZKma1Auy8yIAzHjzxz9tVy3YbeqGwornTVaf4ZKJUkJBO7Gw9+RrTqWySV1KZJKyRtpHjQuv4lHcfQ6+2m4SUVXBPXBFMsQJXxAcEeR/wCeWueuLwJaB2o2IYocBf5scY9dEuJUpSs6eltVRQItOI1faAoRRkHHqNAWGiitxL3eKaWVZCUBCkYzxgay/Z2ad7cm4OWCgFpD827J3fr/AE0+udOs2AknhorZx66lbspP0CVtup+qa6Ke11Hw4oZCHmRfmPHMfP2z/wAwL1FZmhgaVJWl2rgR4ABPr/tpfNehaKk0SzJGKgl8gYyQQP6Ea+fH1FRTsjzmRDnOfPn11HJPsii10xhS0lTbaBZAzhVH4wwI/L01K1FZMUnllESSTAgsg/gB4yffv99MK6rkkxHE5RNpVj6Ad8f01MXWQkCnRQFcfMO2B76bjXLoHiTlfUmrqmlySvZc+msMaYPbUff4bpFsXI3HO4emgfCf/wBda6ozPvZaXSmFOxNJI8qqOVYdtc9MVcEdTJNVRjIONrDy1tdauKaZpIhsB/h1MVVQAXZTtYN+Y1z8cXJNHqvIyrG1Jssr5UU0hMlNjafLUQVElz4DeGzc47aJttRVXCT4aKJieNxUFsasoun2p6aPaq7sZxkcfXOjV4rX2Z5yxeTGMuVJfYsq4KWKjj+Gxu2jeDrmxdM32piNVQLTRwuGdBJPtJX1wAe+qOLpKnlvAoZKgVaywlleifBV+O49ufLn6dqa2dPKZ4qKoeSFKSIg+IhXxPIY7A4xz5adhg2m2ZfOy4ciUU+iW/Zv0rJ1dX1NTdlgS30UjQNGo+aSXAyD5EAHVvfw1kbxKeZkVcokJQuC/l74P9tLenKtLb1FXWOn8FVK/ExzIpXJxtIcjgHgYPn9tfbgtZcbdHJepI4hDUF3EcmGkVSSBnt6Hjn89NaS6RzYqnoxpqqpqYIRcXkyWLkKANjEnP01jarnTRXOZZJWZDgK3cAjuM6V9RwSJcohBOYo6jJbbk7hgY9s6oqeaGlt3hpG8UCrjLAgZ9T76yzTb2OYs6qgivVOKKlKu8gzEc4K+rEjtrq10NHQ9OxW8gCpijxKUY4d8ct5ZGfbQdhq6NTcRSI71W/LY3PtUjyHOBoa2tVV98hqeI6SnZlkVsqZGI4H2OM6W21oH2dRXl6C2DxVKFiyhnGMkHGffI89cUklwuNvdqGFDGWZxJISFY4wfLgaoeraugitp+MXa2zG1xgH20m6BllvFulDM9LRwSbGRmwXYAcD0GCNVWrLT3R8qlpBbW8YxNUk4dd3Iz56TWZlmtwNXUPIaeRwkbAZHJxnHfjtqlW20Ed5qZIovGqGiG0McgAE/fz0jkpKFHrhDC6O3zfIGG5iM4H56kZFsGtS3RKp57aRLFLJgQk4bj66bXO8V9GiJNRzBpG2hsZXPHcjjHOh+lo5KGKpcxyHnarsCCo8/wDXV1ZfBkt4Mjgo2TubjvzpWWSi+iKyYoOhaa6Baq/N8RKclI4ZWCIv1GCdb1/TkFBEsVuLRBFwiFi3Hpk86oKlGhYvRMwx6Dg6TVN7XcyTgI48m76yyzz6DhDdkXWS4Zg28MmVkBXsR/XQlvdKmSSKVwm/IzIPw8ZH9vz00roaq43HxLaE2n8TkjGfbOmUPStO1FHFcGjdlk3jwtyheMYyfbXU8fycUI3J7AfKMv1sgK2MpWSLKQpB2nnnQfw6/wDv+Y0Z1RSPDfapXiMa78xpjA2+ufPS/wCHHofyOtynFq0Y5J8mW/RVgbqGJ6itcxU65Cov4nx358hqtl6D6eMaMKUgJzIS5AP1OedJukVr6GJ6hAi0zZVCT398envpz1H1PSxU8cUUyHgLt3cs30Hn7a5bU75fZ0POzuLUFK37OaiS3WyMRUqRRIv4VRQqn8tJbn1NRwxb0z4h5xkAffz0CLZdb5J4soamgHOXPzMPp5aIS0W+07W8KOdvNpec+hOc9tPjjXczlgUNdcq9WqaRJ0dSGWQrsC48wTj9M6p7l1XBWPRipq2inVI1cR4OTg7gc+RJGp2+9RI0BiTBXyUHCgfQd+PXU5BN8RWROIcxggnnaW+mnxSitBwk0z3fpakhoaeqergixWnJJUKxTbwG8+edIuobSbIkbSAVFrmlClSSfBOchW8ypxjOhukJIYbXdH6kuDbaqYPAHLFo1AAzkD5T7e2dGS3Gmraqit8lfFV0sm7FQmMFwCFDDyOCf9tN0zTCdz7D4+hGubwXSrrSJEbxFTZhc9xwOR5eflrDqio2Uk1PWOvhlSsgAJ3DByfvp6/UdNarUUrZVRoFw5Zu4A41A1PUEF2aslhikEJ/C78DGDzg86iWqRceTk/o56RraKKgkhimRZBIVHq2Txn14x+ujrhCLfUrUBi0YcSNzwx/5zriLo60y2SCtpqYQVRCyboflCkc9hrgWu/XS1VCCmTfFlE3SgeLwOV/3xrLkwyT0X0rYdd6WjudMJKlElRGDopPzZ78aymjoUtSy0yJSyyZLeB8pz2DEdj/ALa16Os8lHY4YrxAy1+0mXxwCw54X6Y89S91oav/ABB6SkqWjpAWd42GSAfIY5x7frrO47phRd9H61G5WWnqLzUSLViVPwLwygenl9v66K6eujV8FRM6rEs0p4U8qBgY1xNcKelozSSN4nhLtKOBj8tOOjqNJLVloIo6dmJiijiA7E89vM6GeSEI2ycWxBNc0jvctBRbpmdQVjQZxng8Dy1WWqMU1Mscsgcxj5mxgY06qLdFHSL+6jRgMnaoBGgbbQqRKJW3B/L01z8uT8klGhyuMWzdainkjIRwSvfkZGpvqWS3T05gqYld3O0P2K89wRzqpe2QRglUJJ5LEkk6j+o7VUG40b0wDxmdfEVuMDOdVx4yVaJCVrYzs9spKNVCR+EoGF3k8j76bzQI6ttZSO/GNb06JU0+1lDexGvk9tTZkDY3kV41Ti2r7B5WQlztFNVXaF6sB4kBwhPc5GOfTTf4eEcCKMDyG0f20Ld6OVa+EsN0ZyM+h118J7SfmdXzlVWV8bsAuFfJ8L41QREQoxGnJHt6al4rtK15pSdo2sBtx2B7/fnQt3uslTK7NnLHIxpRHFLNKrBmBHI2a9Co60cpf2enXXqCCkpkVXBbHOPLUpDTXfqWWR6f5KUn/NkJCkegHc6J6dsDXSc1VdM70kJAVDxvbuR25A/vnVbX3Slt8aIgGRnCKO2k3x03ssSUnSFtoV8S4SNUEdy5wgx5Y0Q1XbqEf9GsEWASFhjAYfXIzpHd+oDIxCNw2cJtyc6WUcFdUnIHhRtyXbk/850yNvbI0Pbrdl2p4cSsZFyzNlv00z/ZXXSr1PhgDC1OwkGODyCuo+ptrwyB5HaTn+Yf6af9K3GjtcUtUqVDVisNscaFgVOe+BxjH9NMjQeNKz0n9ofSqXSlavhWNJlXJUKMuMf14155YKOGKTNPOssbRh3iILbFz5H8u/8ApqpHWZuFMUbEYK4YfxfQDvnU1abnBBPT0dtpzTSq5qJ/E7hhnAOPLnHpgnVyR0fGXd9+gmjvtVRVb+GWYHEYj2bV2jnknz+3npvR3aovEypb6msZIhvmemk2rET5HkZ1P3e+0jp8TwC2dyDAwf8AnGqzoiClttElPIfmmQyOFGME88+fOhrdWFmrutmXVLViRGSyCWpuasirTjLeKpxnPPlknPl99I1t/UFHXwVd9poaRaoqg2ShzGOTz7ntqurK6O0zC4xv8niEOp5ypPOo3q65yzdSyVjRvLFHGpSJshfMnPkPLn+2hnjj/sXDHJvvRSVs9qtttkeQxkYLFj3+/rrHpG7R/AJHGmxQzbQOARuJB/XUNbukb51ePiRVNTW1smOSbJMgz/CvGR7n9dW89mqLXRIsciytGMZ27c64/lrikrth4qleiirqoyU5AYAnz0tprlsp3CnLLxg+es7HS3Cupd9agp0P4cHLEf6a0rOnGp2eakZy5HzB2OG1hXJO2PajVBCVVSpU1EqbSoJRRnHtnSjqW5w0VKsrMNwlXA755Gf00orq+ptiSyPTTO0fO3cMaSUNPcerpDOpjSFTtVmyVH0HmdaIRc1b6F1x/wAnpFtrUlVZYiGVhke40y+MVl5HbU7Y+nJrVTbRXmfH8yjC+2uqirngk8LwmYkZG3kf7apS469C5RT2fr+6mlc457jntjUsbygODvB+ui7xc5oVdp4H2IN2BjJ1CSXKeR2fwVG4k4wONMxY+dsF0uwehst0uW2XwJIoW/8AJIMbvoO+qiitFPTgRuN8i9x20VebwkaARE7y3y7TwNIpLg7szOxUr5hefz12nJvo5nY7qKxqOLwKdzHEuWCIcA+udILlV/FAJLL8zdipGQdciKe47hRqxXdy7HCn7+f21otinpJVlqXikI5VATge3voaV7INbdY6eJBPIA5znxCe41+q62GAtl0ZPTHYDv27+WkdzvdSZI6RIyWI+VVPGmdB0tJNEKi7SA7xlYU4499FpbZH/Ynud3FS7rSxO/OflXOPuNB0k1zeVKOBWQ1MgVVKldxPYZ1RXJqehjENOiL6gDy0T0JeLcl5n+N+fEX7lmOV3Z+YfXGP10UHyY3Ft0O7PZ7nZCr1NdE4C4Kcsv8A+WP6jWpsUVTforlcKR0jkwkQR/8AM98envqnuFLRtRvVzsUYKSFQ8/QDUStRXyyUEdLUbqmapxEsnAxg55A4+UAfXGnSpUdFtUn9FTUdPUcMRkgZcr85jHIyO2dT0F2Zq9/GlMQZf3YYcEgnIJ9e2ndA9wtju9wpJX3fhZU3D9NC9OWFr7fZ3npZPhVlZlWQFeSP18tDOKfRTkqZM9aXCstVHSsro8U8m4Agjyz/AG0mkra25XSOiu0ApllwrryCQfPHcZBP016L+0bo+BmtjLHiGGXa0W87SD7evGvL7/WyVPVtfNMpjJl2oG9AAB+eM499C4+jLOcpbvR7rSV0MEcMcRQpwNoHYdtfblJG06R59zqBsjV9DYI7u6BYRnaZGwdufxcjHPlpfL10sde/xaVOGXgsv4Trhz8bMpNVZrWWHHs9domQIMemNayzIVw5GfY686s/XNDVJtSfZJ5q2Af10zPUEBwDUIXbhVByWPoAO+ly5Q00Uvl0BdZxioj+FhYJPUNsU+hJ76aWyGKhgip6WNAkSgAH0HGp2vt14qbpS3LYIqWCTf4bZ3uDxnHkOe2moqwjfysOx0mb4xSvvY+NNj45q4fkYxkrgjHIPrpVVwvT4laQvsXz7awW5yLyh3awra8TBYWwN+optoHgrJzqe5RyZgjIy3DY7AaQeGn85/PVtW2eGalP7te3pqBls8yyuFlOAxA1pwSg41dC5p3pGayVNYQaWB5AvAYDJ/PVHaukzBGlRdiKg/i+HGQo+vmx+vGnvRVHHVwz3IoojEhjiHYDHf8At9taXu4pAxaMh2H8YHyj6a6sp0cm/owq5PB3NFFHCoAHb/Ty0luddGtNMQ6HjnceNLLhegAFDs5by5Jb7aIoLR4lMKqtcPOygpCOQp8h9ffy1She2QSWh3W9Q1tTCfBTO3cO/HBxqovXUsckbR03yhh8znO5j6AemllY+YnIHhnnJ9eew0H078LUXhpq102wrhS58z/z9TpjjfyL7RxHb624bpZI5I4M87uCw9tGTmioaIUxhQv2AXkg54986PuV5SurYLdbZUjMsixq2flyTjJ/tqiHQdFbIfHmlkrKvH+Yz7Vz7ADQqfHstaJ4dTXOpooqaWkYNnbuDcn3xoV5KipromijcSRndGI8kqe3lpxJJFAT4dJCmT55zr5TXNx8hKIhJ/CMZ451f8iL0MeaclTZkLh1VTAsl5aFQM+EQkoA/wDbPY/fVh0X1ZLNKy3Jw9VGBtZfl3r58dsg/pqOuFeojL8AleSccceZ++ieko7JcylFJWZrmJZXTK/Njsrew9D66diuXYKm0j0Xqu4G8xRUduiMlbIwZEx+EA8sfbv99SVT+zOa9XgVt4qUihQfv4YxzKBzw2eM9s6e9J2Oq6au1ZLWV0lVS1QBjeUkuhGflLfy+mqG64WCNoJiZJGGcHsPPTeIxSTVI8U/aP1NJW3M2umQx2yibYIwpXe488eg7D8/TU9FVLIm07ZE/lbn/wDn10762WCp6mrGg5XgH/6vX8sammoZkmVYSQ5PH99AuypI7qKFJEL0rEsOfDPJH09Rqz/ZLb6cVFXVzxqZUcRoSPw8An+o1LSUskIEikkjkj002sHUaWurZ3i2rKAJPr66T5UJSxtRLxtKVs9pkq4dgj2BudpwfPUf1bSm1I1XFG0kY/8AGvJyTgAfnr5TXWhnUVcVYdp5IB89L7t1fS1d4oLejq6NMDKQc7QASB+YGuGsc5SqUejdGaSuzego62qjDfDvDnkCX/bX5un6mCt+M8VpD2MeOAPbVNV1ng23xoELFRxtHbWduqRO7AO0sYPDFdv6aFRrr2U8jEU12hp6N3nYJgYIY4I153Pey00hX8JYkZ9M6c/tKp0hukNQpYJ4bF1DcMQRt49eT+WoHLNyW5PPbXR8bw4OHKW7EzzNOkeqLdFsdlW0UQ8WCMMQxzkkkk5/PUxFLcr7WrFTQt4QbDSZwqDSI1dRJHCHmchmwee+vVqGnho7eIqWNYo1jGFXjvydalDjuWzC9CansdNbYd+7xKooSZWPkD6Hy0vra6CJnGHEhJzg8dvIa2uU8prREZGKFOVzx21P1AD3CKNuUIYlfXGjgrYJxNNNXArCVjiBwXJx+Wh5LfFTMDKN2eQd3fTKsYqCF+XC+XGl1YxaHcT82O/5aZQSBKmeNmWKkBUjGGHBGOc59dV9j64uQ20M6mdgMBwe4HmwP9dTNrgimp5WlXcwPBydUHR9LAtxqWES5EYAJ59f7D8tVlxpY7ZfKtBVdd5amV0FMF8zhcY0pqap4SN6hE9Sew9dVF6URRwJGAqsgYgDudSIRZOoYYZAGiyTtPI47azY4x7oq7O4qGqu85Zy60pwVyMFvtqkstugtd0oZUO4rMvn6nTTwY0hARFGQRwPbU5e5ZEjAR2X94F4OOOeNXDLJzRfo9kh6hsvxRt1RWwM5ODG4JAP1xgH2zphdbE1XbZktNX8LVMpETsu5Qfcen014XCAdgxxkj7Y1/QPTzM9tgLEk+GvJ1sU+abJHR/NdRFPTVM6XFZIquORlmV8bgwPIOO/17enGgqGuEtXIwOeMBtP/wBq5K9YXgKcZnH/AOi6jLWxEhwfMDUj2Mk9FHUksNiZLNwNYy0iSKsaDLAbQ3mT5nW0f+ZIf5Yzj27aJogDO+R+EKB7ZzpjQAoenqaB/lLFPbsfYj++sCKd3WQJ4EqnIeHgA/Tt+WjoGYyTOTlnqtrE+YGRjWFdGiSAouM57aW4oJNsurF1WkdOkc8ilxgE5wD9tOZuq6GJMrKgyOca8kTtr7FzOgPbOsUvBxt2mN/M0h5f6lr1VGRs7Bwqn00hNomycZ0/VVAXA13tHv8AnrRGKiqRz3mk5N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232" name="Picture 8" descr="http://moyhutor.net/images/ogurec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214818"/>
            <a:ext cx="3238496" cy="2501738"/>
          </a:xfrm>
          <a:prstGeom prst="rect">
            <a:avLst/>
          </a:prstGeom>
          <a:noFill/>
        </p:spPr>
      </p:pic>
      <p:pic>
        <p:nvPicPr>
          <p:cNvPr id="11" name="Picture 2" descr="http://t2.gstatic.com/images?q=tbn:ANd9GcSjBEwXL3Rm0ffgsn5xhjRRsKEEs1WnFHAF3eOTtm8FIRnmZXlfG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285728"/>
            <a:ext cx="1433051" cy="101440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14282" y="2928934"/>
            <a:ext cx="3429000" cy="242889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Гидроген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Оксиген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500298" y="2285992"/>
            <a:ext cx="3429000" cy="2643206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002060"/>
                </a:solidFill>
              </a:rPr>
              <a:t>Манган</a:t>
            </a:r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dirty="0" err="1" smtClean="0">
                <a:solidFill>
                  <a:srgbClr val="002060"/>
                </a:solidFill>
              </a:rPr>
              <a:t>Нитроген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47800" y="357166"/>
            <a:ext cx="6629400" cy="221457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Химический элемент</a:t>
            </a:r>
            <a:r>
              <a:rPr lang="ru-RU" sz="2400" dirty="0" smtClean="0">
                <a:solidFill>
                  <a:srgbClr val="002060"/>
                </a:solidFill>
              </a:rPr>
              <a:t>, который благодаря разному числу его атомов в молекуле , в одном случае образует простое</a:t>
            </a:r>
            <a:r>
              <a:rPr lang="ru-RU" sz="2400" dirty="0" smtClean="0">
                <a:solidFill>
                  <a:srgbClr val="FF0000"/>
                </a:solidFill>
              </a:rPr>
              <a:t> вещество</a:t>
            </a:r>
            <a:r>
              <a:rPr lang="ru-RU" sz="2400" dirty="0" smtClean="0">
                <a:solidFill>
                  <a:srgbClr val="002060"/>
                </a:solidFill>
              </a:rPr>
              <a:t>, </a:t>
            </a:r>
            <a:r>
              <a:rPr lang="ru-RU" sz="2400" dirty="0" smtClean="0">
                <a:solidFill>
                  <a:srgbClr val="FF0000"/>
                </a:solidFill>
              </a:rPr>
              <a:t>необходимое для жизни</a:t>
            </a:r>
            <a:r>
              <a:rPr lang="ru-RU" sz="2400" dirty="0" smtClean="0">
                <a:solidFill>
                  <a:srgbClr val="002060"/>
                </a:solidFill>
              </a:rPr>
              <a:t>, а в другом – вещество, опасное для здоровья. Назовите элемент: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2" cstate="print"/>
          <a:srcRect l="69079" r="14473" b="76244"/>
          <a:stretch>
            <a:fillRect/>
          </a:stretch>
        </p:blipFill>
        <p:spPr bwMode="auto">
          <a:xfrm>
            <a:off x="1071538" y="500042"/>
            <a:ext cx="357190" cy="500066"/>
          </a:xfrm>
          <a:prstGeom prst="rect">
            <a:avLst/>
          </a:prstGeom>
          <a:noFill/>
        </p:spPr>
      </p:pic>
      <p:sp>
        <p:nvSpPr>
          <p:cNvPr id="51202" name="AutoShape 2" descr="data:image/jpeg;base64,/9j/4AAQSkZJRgABAQAAAQABAAD/2wCEAAkGBhQSERQUExQUFBUUGBUUGBgUFBQXFBQXFBQXFRQXFBUXHCYeFxkkGhUVHy8gIycpLCwtFR4xNTAqNSYsLSkBCQoKDgwOGA8PFykcHxwpKSkpKSkpKSkpKSkpLCwpLSksKSkpKSwpKSksLCwpLCksKSwpLCkpLCwsLCwsKSksLP/AABEIAMIBAwMBIgACEQEDEQH/xAAbAAABBQEBAAAAAAAAAAAAAAACAAMEBQYBB//EAEIQAAIBAgQDBgMGAwYEBwAAAAECEQADBBIhMQVBUQYTImFxgTKRoQcUI0Kx8FJiwRVjcoLR8TNTwuEXJEODkqKy/8QAGQEAAwEBAQAAAAAAAAAAAAAAAAECAwQF/8QAJBEBAQACAgICAgIDAAAAAAAAAAECERIxAyFBURNhIjJxkfD/2gAMAwEAAhEDEQA/AKPDdj8zAE7kDlprHOixPY0IzKTsSNo2PTlU58a3OrTD4oYlVQtlvLCqTtdA+FWPJxsCd9AYr2Mpr231GSudlehBqDf7OMOVaW+5ViCCPI6R1EeRke1ds46N/wB+xp8S4xk14I3Q0drgDHlW2xmFZkF1LZgZxcyKcqlG3I2XwsunUGomHu61MksHGM9f7MXEyyujKHB6gyP1BHtTJ4Sw/LXqPHGDYfDXIGqlDHVDpp1gzWWu3wNKWHuHxjLrww9KVvh0uqnTMQu076CrvEYkUODAE3iYFv4Z/Nc/KF6x8R6AeYq7PRWRm7mBgkHf9KYbCVbva/cj+utR2t0+MRYgDB0aYGpZtxXVpcIUiL90pxMIKfmuE0cZFagRhhR/dKVt6e76jSpo2MDRrhBUjDmaNkI5aUtNJjENsFTJwYqxJpkWSaRWRG+5029ipRkUGYc6CsiGbdNXFiptyOVR7iUkWI1I0bWqT4ehBvSl3dDdXpRWH5GpJw2qA26kstNlKWj0ZyUqcKUqNE2fEoW64AgBmAHkCY+kVFF+puNuhoLAwwMMN0IPiX+YDfKdQG0NV961kYjcjYjYjcGuudaaWtBi+OIwRrthbhYQXz3FYlQA05TlzyJmNiJEmaR4ahU37JDWkGZkZj3iERKmAJWT8Y5HWDWdQ6FSYmCN4nz6aHfyq34B4MTatsDFwd02uuW/KEjloGBHWBWeWHGbhbLhmMZ7otn4bv4cLplzMCCvmCAddwNd6bwplhHOncAiLcaL2QjOq96IAYggPKkjQ+4meVSMNYIuiyFJeQJUgSTyAGmUgiDvz5wDclPa/wC134NnD2PzIpdvV9d/asNfu1svtCuLmtCV70IFuBTIUrGUesVgb1yp8M/hDtdd6ex3ht2lPxQ7kAgwtzKUmNiQM3oVqA96pGPvlrdhiZORl13hLjBdegBAH+GtL3EbR2ahmmTcroemWzqmuxTYajBpKICiCUlFOqKk4YKUglS1w808mDNLapihW5BqyS9Irg4camYfAaa6UrWmMqCE1qRbToKnJw+pKcPIqLlFyKv+zp8p8qFuAzzrSWcNI2rpsxUc1cYzQ7PNUW/wRgNq3NhNKbvWKXOlwjztuHNO1JsN1rXY1QBVBiLVaS7RcJFJcwwpo2Iqyu26iOKGGWMBFCopGuodQKRO5KVTRhPKlQvhVxaxWViGBKH4lnfoR0Ycj/QmuY3DnKrjxLGXMNvDAEjXKYIBB6VCuvUqxiYRTpo4mdjo2UE8l+OfIiuuzXuM9oyDX2J9Yq47PYhRisOzEKAdSdgxLeInlqVPQVV4rErnJFsJACwM0SBBYhiTJ3iY/rHD0rOUG0zFYR7blXBVlMEHf9+dbPsFiS/eIMoui0wsufiXT4Z6RtO2saVl8J2kcKqXFS9bUZctxQSF6Lc+NY5QdKvuz5RLtq/YzZDcFm4lyCU7wEfEAMylc0GAZU1h5d8dWKjM8SZs7ZpzSZneZ1maqL7a1se2GDyu4XXuXe20/GEJHcz1ESAeW3SsdeFbYZcpsskW41SLD57Lpzt/ir6SFuL6QVb/ACHrUW5T2A+C+fzC3p6NcRXP/wASfnPKjLpmgu9D3tC9NE0rUpKYiKlW8UKqi1LvKjapVyuJFSLeIrPrfNOLiqNq51p7N8VOsYkVjxjjRLxE9aXppPK2wxajnUpOIJGpFYH+0idzNdXHNEzz/p/tU2Sq/M9EweJVudXODIcCvJ04kw2MVd8K7VNb3151GWH0vHzS9vS7WDB9a7xDhhABj3rL4Dt6gOorWcL7Q2sSsAwR13rC45Y+615S9IVvDxSxFir1eGa6bVIbhOblrU8juUjB4zAzVVd4celekXuzzHlUc9mzG1XPLoty/Ly3GYKKrLuH8q9Px3ZFmO0Cq9uwxmSRWk8uKLjK86+6mu2sGSa3eL7NKJiq58AtuDpIqucpfiVwtnmuvoKVP3OICTrSo9tlNcejs4qAVIDKSDBJEEaZlgjWCRrT/E8AECvbfvLbyA2UqVYbo4OzRrEnQzVYzV3bmUedtNuCCFb4Z8LzplnqAZXnG418xTd5gGIGw03nlrBgSJmgw134lYkKQepAIIIMD05daHuSdip/zAfRoNIbGLlbT7NgTiSDOTIzONMpCiRnnSJjXlWFggwdDXonYOwPuONuQSQApy/EUgsyqeUxE8t6x89/h/k8R/aLhyG75FGS8gN0qQzKy5ZGuyA5DIEE7navOcRdgkEzBre9qMS7YfvAQlxfut4qsk21ey9kmT+UxbB3kET55JeLvfQqcoe2JUqigOgnMrooytGYH4Zyq2ugFT4bZiedUl5q7w++FfxfCwKMeYVxBYeY3jnEU/iUUQblt7c6jIQUOu65pP16UyOGm6fwAW0kqWXOsGDOwIkiCP4gN60ysrI1f4dcClgA6DdrZzKI3kj4feOXWq9nq1t8FxKMGClWXUCR3nsg8UeojUddWuKYL8I3DaNl1dVZTmUNnVmDKjCV+A6TGoisbkIqzdoe8pqa5NLajveVzvKbmuTRsHe8pd7TU0ppbB0XTTxvQsTrMnptoB9dfOomauk6Cls0hcTTi4uoM13NT2WlkmKq04ZxxrRkE1mg9SLDE0bOWz3Hs3Y/7QmZbveCRbQuW5bhQD5kmKvU+1SxHw615BxS4bFq3hgYYfiXwP8AmN8CMeZRNI5F386e7K4H7xiLVqYzsqz0k71H48bvKtOe/Vj33A9qLdywbx8Kg5TPU1V8Z+0CzZCmQQwkQwP6Vk+2PaixhwMDbQm0hi6ZKuWnUq3UeYg9Kw/HrMYa26XO8tB2UMvwy3iAZSAyPG6npI0rLHxY33fk/wCM+Hqf/iHh3XNnA8juKoeJfaTZEgEn0rxy5izQ3cVpAJ8561X48IqeXXUeiYzt0DqNj1qh4l2sDbVkXuk70E1W5Oivlyq3PFvT5mlVQWrlHNnu/bdYPHG2xkZkbwuhJAdZncbMNww1BoeL4ZEZO7zZXtpch8uZc06EqADsDMDembi1It4sXAlu8WhfCjg621JnKZ0ZASTGkSYOtehZq7iFcGihBpEVbstvC5Q1sXLxUORcnu7WbVVNsfG8QTmMDMBBijK6AsHhlFjvb+YpmyW1UqHcrq0OwOVBMbHU8omrbs/2ruW7yCygFtQyizmJVw58ectuTpJ0gKNgKzeIxz3cxuMXbwmSSYAkQOQHi2GmtTuyVvNi7QO0mdYAGUySekVllj/G3I5fbX9vLnc3bGMsEMl20oZGMpkIyBMp17tlEeRHIxWC7SYIWMQwtlghy3LZnXJcUOhDeWaJ8q2H2jcVuWcT3dvNbSwqW7YGggKCd/iBM9QYHSqaxiBi8PdtnJmt2mu2reoa26MGuiyTP4TW87ZJ0K6AQDWWG8cZaMvpnLPGDBW6O+QmYuMxZSRGZHmVO08jAkGm8XxQG2US2tsEqSQczNEwGY6wDqAI21neoLUwzwCOv9K0ukSBuXDvVpwnil0W7yhyMqZ11nZ1DCCCIIMkfyg8qp2NOYTGvabNbYqSCpiNVYQQQeRrLI0nidtCFuoMoul5SNEZSMwUjdfFpsQNPM181d43Fk4SyctsqWuh4QA95IhmKwQShUAf3Z86ojUbOOzSrlKg3aUU4luaI24qtEZilFGVrhpaMMVynO7MTBijTCE/70tA0h11rVdlOFZne/dtnu7Vu5dUEQlx7YlEJ5qTExvoNMwqrwHDUGe5clltAHKNM5Ywqkz8M7xrA01Mi3xl42kvG9czXr9tV7tQStsG5burmbQLAUQizEgGIipu+gqzeN53dml2LOSR8RJJY6ba616f9knCiqYjEZfElsi2zDw5oJJBPPQV572YugX7JJUnMAQ6yusCT10Nel/anxdsJbs4Wx+HbyljkJGbMToR03PnNVn71hPlWMmtvL+O453uu7klmYkk8zOppjhvaG7ZUqjlQWDMN0eAQA6nRhqdD1qDjcSTzqGDVZVH7XXG8MpS3iLSqquAtxUnLbugmVAJkBlAcbjVgD4dKRjV/wBmxnN7D6/j2jlOkB7X4yEg9e7ZJ5d4T1BoDWX6UClXTXKk3K7SpUibK41NNRvQtXrpAgMiN+Ubzyip/aYg4q9H8ZDEbM4AFxh0l8zRymKg2rxVgy6FSGB6EGR9ancewwS+0aZouFedo3BmNtvNSY+UwZAzv9ggWFJI+Xzr0DgHYtFwwvX7wsqQGvDKTdyv/wAJAdlkZWjcyCdIFU32d4G4+NQoDoHzMPyKyMmeTppmnzirf7QuPWyi4axcDgPnvXDMPcIAmeYABrDyZZZZzDFU+1P297S2sU9tbefJZQWw1yM7wdSeh9fpWRwWPfD3Uu22hlMgxp0YEHQggkEbEHzpvFXDOtRy+n1rTjMceKLdrvtvwpbWJzWxFq+q37cbBbmpUDkFbMvoBWZuCtzwy1axeAFu7cy3MKXdCFzuLLZcwKZgSis2aRMAPprWb4pwM21zrct3bZbJntFiA0TDBlVlJGokawY2NYy/B/tSGhNGy0BpULLgTlWdpItqjZ/4WGUhEYQZzNAHz5VWKpPtU7hhVg9p2CC5lh2zFVZCYzBQTlhmGgJ2py1gDbchoOgIIIKsDsVI3FZz3Qh4fBs/w1NTs/cJ0E6T5/Kr7AYWIOiztmMT6f67edX+FtRqR5SII9JGla8Y1xw2xdzg7oBmUjnUfEYNhuCJ6ivVLOHBjMPmKeucEt3FhlBFK5RX4fqvHXw5obOFzGNvWtx2i7JFWm0PCYkDkdq0GA+zi21oAmHiS3nHMUrYmeLLp553K5cvLlR28Ko9+dabi3YN7CM2aVXUn35VlrpA0q5d+03Hj2l3MPmtZFIGubXnAIE/M/M1a4rggvXGuPJBCuQpGYs1sMUUkQJaVB5DWDGueS7FSLfFnUABtOlKnLj8pODxFqxeQnCuCpDAXLrawZkjuxI9Irbfathu/wDuV4KVuYhACh3EZcuh/wAVZvAduLilC4t3RbMhbyI49iwkexq6xH2lLfIOIw9t2HiBVmUgrOTSSIAY8qyssyl+jkn2y+N7BsASXRWHKZHzFZrHcMyTlObLoegNem4jieHu2mdfAx3E+KTE6ncVj+03DUgFG6noCd5q+50vPCSbxUHCuJNh71u6BJQhoOxHMHyIke9SeNYBAFvWWJsvp4vjtuACbdzkSJ0YaMNdDIFXcnY8qulxD2sDbNsle9u3A5692ihVA2Kxdeep32FY3tiojXKO7cLEkkkncmhFL5NylRZK5T1SbBxQU860eDwZuPA0ABZmMwiqJZjHID5yBzr1LdJS+zWGY3i4BhEunN/AxtP3ZBOmfMBHORpVWBOp56zzJ5+tWOIxoARbQKrbYupb4mcx42A0B0AA2AHOSSF/Cg38q/AzLl0jwPqsDYQDEdQaid7obzsP/wCX4ficQoBeBodspIHi5xAP198Jxvh8fjWvFYc7/mtEk/h3R+VhGh2YajmBtMFdNrhGIuEBe+ZLKKdYRRsOp31rGcCbM921yvWbqR/Eyr3toDzz21j1jnXPhuXLL9/9/pVZy5cIkSaYLfsU9fG3720qO1a5M1n2evumJslGKkuiSNodgrA9QQSCOYJq3uX7ee/+GxsXWIvKur2HV7hR7f8AKNSJkEFlJ2NZzhyZrqLOXM6jMPyywGbTpv7VP4/iWXGX2WbbC9cOmjAhz08xNY2bpmeI9m7ikFB31t5yXLQLI4HtKsNJVoIqv/slhrcK2h1cmT5Kqgk/KOprQcK4r3gNt1FwORnSMveKCCCCkZbiSSrRsWBkaVRca4d3N+7bEkW3dJIgnKxUEjlMT71PvqgNm9btkZCWbXxsoXLt8CyfFv4idJ0AOtWtnjt1RGbODrDjOoJ5gHT22PMGqD7o07Vb4HAsYH608Z8HpZ2ceLjFnRZMfB4RoIELsBAA0HKrzh5X8pcbahv1AEEVT2eHRFT7PhrTTfGa7aTBvG8n3/etWtm/WYwuPq4w2IkachWOUbyrO7cUCWMAaknlVVie3NtCVXcfm3E+lZ7jPGWuBkPh1/TlWWuXNac8c+Wefk109B4j24s3rD22VpIjTQeo1+lee4m0JMbedLNTTXKqSTpjlny7NmuIaTGhFKs3XPtUdsQRUgrNcuJSsoNJjzU7+0CyBeQ5ESDPrUH7uKfW3FKbPf0jY3DgjMgP8wGw6Hyqbaw33mzatqQLtrMgRjHeq7tcHdnbPLMMpifDEmRTmHKg6ifIjSiZVzAr4Ig+HkRsR0NFw37DPMkU/ZURWhxyLeUFj+MAZaBF2CSM0AQ8GM2s5RPWqe5g45UpjoI5YVyi7ryNKn7DWXEipv8Aw8Met5gf8lqRr5F2On935VJfgrIM178NJgEAOzHmEAMGOZJAEioHEMVnYZRlVQFVZkhRJEnmZJJPUn0rs3y6CIa1/YPga4libhhLBW4Tzgk+EdJaD00PWsllre/ZjbZHu3W8NlbbZyfhPQHrUee2YXQnap7b9oe9y2bam3ZseFUO4I3LDrWb7NXMuNw5/vUA8iTlB9iQfapfGNjMyr3LanqqkaH0Jgep5AVQu0GedPHGTDjCyvseLw4LEAgGT4CG0YfEoMRvt7Cqy7aIMEEHoRB+RrV2cR99FxLi2++yNcS4qBHZkGd1uZdHzIrmSJzAa6ms5c6b9OvtS79JsHwcQ5f/AJStc03BAyp/92SneKEXba3xOYnurmoIzJbTK40kZgG0M6o2vIce33eHMg5rxG+kJbgyOZDMw12/DO/IuDWy4uWiQq3FzSdle2ZQnygsn/uVjTitwzDMsmACJI3AkTHnWntWPvj91c0vqxCXAFKsI8Nq66/wxCvroYOkEUdnB5WykagwZ5EaEVp+zIAxNnpnXQaTrp/pTuPrasZtUXeFFDBBUjcEa1KwyZRvU2/L20YCciZX2lQrGCRvlysonlHlVc12rjTUiTcv6U3bvjnUZ7k0K3aBtZLc6GrG1xHIh11OlUPfU1exdJXLQeKX5aaryZp+4ZNAqUmV90IBpd3rThekpoJxrem1AAOYpx79CLgpAtOlDlmuM4pvvqWyOiByoC9Ml6EvFK5A+XoTdqI2Ippr5qOQ0sO/oGxNV5umh7ylzPSy7+lVd3tKlzGnoGJTxGNpqI9urzF4OHYdGYddiRUZ8PNd/JdguzXZ9sVeW2pjmSdgBuavu1fGrdq0uCwxPdqZuPzuNz9hH0q+7M8JXBWDduMBcvoUtrzlhprykx868vxjS56yd/61hjfyZ7+IOoWLxGbUic4DEbayQD6wNfU1Wug1In0OvloflTtxpMchp9aCB8632zqw7MXB94CEN+KDYBQgMhveDOsjWAxEabmoFnBA3WBkqguMY0zd2CYnXKDG/nVxwz8GxcvD42YWEMaqGQtdZSdjlhfLOajYW0BauSYzFQP5sksw05aoek5ay+aelZeU3HLHnyGwA0AE8gAAPSncHa1Zds6lRO0yGWfdQPejLdKBmqtDR9jNsFhLKwTNrmIC6Bup0jXXwx6Dh8YUZWG6kMPVSCP0qVfAa3cYMG0tMYOuf4WJU6x4mBOxJB51X4RAzqHMJIzEflWRmPyqfg1jxRjbui6kFLhNy2Y8JDGcjA7EA5Sp5dQQTCx6xDKDkcSvOP4lnqpkddAedLEcRPfPmAKOwlTqAo0TKRqCFgAjWPUiguQhe20hSQymJ2nI2m6lWOo6jpFTBaiNeoBermKtFY1BBmGUypjoevkYOu1R+8pXJKeL4pp218qjB6Jnpcj2kKdd6671BN2he/S5hKJoWuxUa1iKG62tTciOtiKbfFRUJ2NNms7mekw4s0Iuk1Eow9Tz+zSe8rveUzbUnbWuOhBg0wdLTQNQr50bDQUzNk0JNdZ6Cai0O0q5NKp5E9sxVkXJYHxAAsCNyIUsCNDO/Lc0uC8Fe/dCqPMnkBOpNFYuANB2YFfSefzj61o+xi+O7b2ZkZZ6Eb61155XHG6bVUfaFj1a6qISe6UITykdKyOJNq8SzMbTnVjlLI5jUgKJRidY1Bk6rtVnxi3Dt6mqO7brTDHWMibEfH8ONo7hlbxKy6qwmDHQg6EHUc6iKtXFhO8stb/MrG4giSfD+IsDmQqkb6oRzqnc1crNd5A+DQ5sos3XD9T3yqyZR+Y/hOPYctqbE4mYgQAIAmYG+/Mkkknz5VbcNBvYZrA0cM99f5+7tjOh6nLJXzBHORQXflFTj3RSZqaa5SL03FVUpXDsQQ8A/GrJ8xI30gsFGvI1zEuGUFYUicyajWdWUHltpyjpUQrR3cVFxmgEGQQRow5+esT71nQFruZeUiB5ka/ONKJLxuJ3e7Lqg5kal1H0IHWeusO4IMfI9RyNAykGQdd5GmvWai2g7bx5UEA6HcHVT6qdDTd26G38J/lWFPqBt7UXFFIuv/iM+v5j6EyaiM59qjZ6HbBBPyo2uaU2STv+/WmWEVJ6E1zWl3tCwoBUgfe0dozJOsCmcusaUbEgR++tACpk61y5uaGu1AcIrkURWuRSsBKxGxikzk7muGlS9wnS1cLUq4KW6CNKuxXDSDk12lFKloPcMMJdfNh+tajspaKpfvEGcjFSeZMyQKzmDw8OS+gQyehI2UHnMcuUmr3slxDPfYNoLiFABsIHhGvpXZ5enRWO4i8k1VXxV5x3CG3dZTuCRVLdFdGN9Cq66OdFjXz21dtXLOpPNlUJGY8yCSJOpnyFHeFNd54cpEiSw1iCQAdt9FHyqmdh3gayWUfE1u+qa7lre3uAY84qALgfS4xG5DGWjTY8yD9D6mpCXTbZXtmCDmEgGCORGx/qDtRcYwyhw1sQl1e8VdfACWUpr0ZWA11EelT1U6VV+0PyzHnE/wC1R5IqWy0w60J0aa75UyTrTzLTTLU1ID0/etNmDTjJTRt1lTG5JVddvDPOABG3Tah7vpS1jTT/AL7/ANKBRGsmf3vSMOJ0NAiZj9aeuCd6Du+nSpoGLYiTTa2B/rz+tPqoIEHXzptUHrOn+vqKWgEIIMeg/U0w5J39fnTmfKTp++VC8H35fpSMzSBp42o0+VA1o8/1qbDcBEUeWd9P3rTbCKS3ImlsnLm+lcRZMVwtTlkfXT/WpASKCnbvpr/SP1pC1JH79aLCBmpV1xrXFMUgUUq5mpUG9sxeKL5WnlkjkCoAgDkMuX61c9h7QbErP5QW+QrMYe9o46ifKQRr6xI96m8I4q1lg6GDMe28e+vyrtym8bI6LB9orpe9cZtyTVFdWt72h4euItDFWRuPxAPynrWGvCKfju56JBe3TD2qlPTTVqWkZrVS8fbBt2wDPdgof8zG6CPI94R/l8xTDiivtBEcgoPnAAP6R7UEr2tim2tipL2+Y/7immWknSKyULYapLChC0FpCfDmmTbqffFR2FRYixFNuhKVJIpthU2EYmuTThFBFZ2A3EEkfShZzP76RTh1oP2KRmrjyAOfM+XKuNb0kUTqK5HSkpzPp09t64mxgeU68+VCBXUcgikHHSDrrQGj9KFhU2EbqQVywPf50NtNCxOxgeZpwLm8Wsa+tToBQZmA8/3+/KlebUgda7esQSZOv19abXYnp+tACXoK6RXKik5XaVKkHrGE3P8Ahb/8miU+Af4j+i0qVem662HZBj3WJE/+kaxmK3PrSpVn4/7ZJ+aiXd6YelSrYULc6buClSoSbHOm2pUqAbNDypUqSTT0xdpUqE021AaVKpqKboaVKs6QDtTT7/vzpUqzpxzn7GhbnSpUqoB/f1pp+dKlSAo8PvXDsPelSpALVLsnwe3/AFUqVKEWNPh9xTLbD0pUqKDDUJrtKs6TlKlSo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04" name="AutoShape 4" descr="data:image/jpeg;base64,/9j/4AAQSkZJRgABAQAAAQABAAD/2wCEAAkGBhQSERQUExQUFBUUGBUUGBgUFBQXFBQXFBQXFRQXFBUXHCYeFxkkGhUVHy8gIycpLCwtFR4xNTAqNSYsLSkBCQoKDgwOGA8PFykcHxwpKSkpKSkpKSkpKSkpLCwpLSksKSkpKSwpKSksLCwpLCksKSwpLCkpLCwsLCwsKSksLP/AABEIAMIBAwMBIgACEQEDEQH/xAAbAAABBQEBAAAAAAAAAAAAAAACAAMEBQYBB//EAEIQAAIBAgQDBgMGAwYEBwAAAAECEQADBBIhMQVBUQYTImFxgTKRoQcUI0Kx8FJiwRVjcoLR8TNTwuEXJEODkqKy/8QAGQEAAwEBAQAAAAAAAAAAAAAAAAECAwQF/8QAJBEBAQACAgICAgIDAAAAAAAAAAECERIxAyFBURNhIjJxkfD/2gAMAwEAAhEDEQA/AKPDdj8zAE7kDlprHOixPY0IzKTsSNo2PTlU58a3OrTD4oYlVQtlvLCqTtdA+FWPJxsCd9AYr2Mpr231GSudlehBqDf7OMOVaW+5ViCCPI6R1EeRke1ds46N/wB+xp8S4xk14I3Q0drgDHlW2xmFZkF1LZgZxcyKcqlG3I2XwsunUGomHu61MksHGM9f7MXEyyujKHB6gyP1BHtTJ4Sw/LXqPHGDYfDXIGqlDHVDpp1gzWWu3wNKWHuHxjLrww9KVvh0uqnTMQu076CrvEYkUODAE3iYFv4Z/Nc/KF6x8R6AeYq7PRWRm7mBgkHf9KYbCVbva/cj+utR2t0+MRYgDB0aYGpZtxXVpcIUiL90pxMIKfmuE0cZFagRhhR/dKVt6e76jSpo2MDRrhBUjDmaNkI5aUtNJjENsFTJwYqxJpkWSaRWRG+5029ipRkUGYc6CsiGbdNXFiptyOVR7iUkWI1I0bWqT4ehBvSl3dDdXpRWH5GpJw2qA26kstNlKWj0ZyUqcKUqNE2fEoW64AgBmAHkCY+kVFF+puNuhoLAwwMMN0IPiX+YDfKdQG0NV961kYjcjYjYjcGuudaaWtBi+OIwRrthbhYQXz3FYlQA05TlzyJmNiJEmaR4ahU37JDWkGZkZj3iERKmAJWT8Y5HWDWdQ6FSYmCN4nz6aHfyq34B4MTatsDFwd02uuW/KEjloGBHWBWeWHGbhbLhmMZ7otn4bv4cLplzMCCvmCAddwNd6bwplhHOncAiLcaL2QjOq96IAYggPKkjQ+4meVSMNYIuiyFJeQJUgSTyAGmUgiDvz5wDclPa/wC134NnD2PzIpdvV9d/asNfu1svtCuLmtCV70IFuBTIUrGUesVgb1yp8M/hDtdd6ex3ht2lPxQ7kAgwtzKUmNiQM3oVqA96pGPvlrdhiZORl13hLjBdegBAH+GtL3EbR2ahmmTcroemWzqmuxTYajBpKICiCUlFOqKk4YKUglS1w808mDNLapihW5BqyS9Irg4camYfAaa6UrWmMqCE1qRbToKnJw+pKcPIqLlFyKv+zp8p8qFuAzzrSWcNI2rpsxUc1cYzQ7PNUW/wRgNq3NhNKbvWKXOlwjztuHNO1JsN1rXY1QBVBiLVaS7RcJFJcwwpo2Iqyu26iOKGGWMBFCopGuodQKRO5KVTRhPKlQvhVxaxWViGBKH4lnfoR0Ycj/QmuY3DnKrjxLGXMNvDAEjXKYIBB6VCuvUqxiYRTpo4mdjo2UE8l+OfIiuuzXuM9oyDX2J9Yq47PYhRisOzEKAdSdgxLeInlqVPQVV4rErnJFsJACwM0SBBYhiTJ3iY/rHD0rOUG0zFYR7blXBVlMEHf9+dbPsFiS/eIMoui0wsufiXT4Z6RtO2saVl8J2kcKqXFS9bUZctxQSF6Lc+NY5QdKvuz5RLtq/YzZDcFm4lyCU7wEfEAMylc0GAZU1h5d8dWKjM8SZs7ZpzSZneZ1maqL7a1se2GDyu4XXuXe20/GEJHcz1ESAeW3SsdeFbYZcpsskW41SLD57Lpzt/ir6SFuL6QVb/ACHrUW5T2A+C+fzC3p6NcRXP/wASfnPKjLpmgu9D3tC9NE0rUpKYiKlW8UKqi1LvKjapVyuJFSLeIrPrfNOLiqNq51p7N8VOsYkVjxjjRLxE9aXppPK2wxajnUpOIJGpFYH+0idzNdXHNEzz/p/tU2Sq/M9EweJVudXODIcCvJ04kw2MVd8K7VNb3151GWH0vHzS9vS7WDB9a7xDhhABj3rL4Dt6gOorWcL7Q2sSsAwR13rC45Y+615S9IVvDxSxFir1eGa6bVIbhOblrU8juUjB4zAzVVd4celekXuzzHlUc9mzG1XPLoty/Ly3GYKKrLuH8q9Px3ZFmO0Cq9uwxmSRWk8uKLjK86+6mu2sGSa3eL7NKJiq58AtuDpIqucpfiVwtnmuvoKVP3OICTrSo9tlNcejs4qAVIDKSDBJEEaZlgjWCRrT/E8AECvbfvLbyA2UqVYbo4OzRrEnQzVYzV3bmUedtNuCCFb4Z8LzplnqAZXnG418xTd5gGIGw03nlrBgSJmgw134lYkKQepAIIIMD05daHuSdip/zAfRoNIbGLlbT7NgTiSDOTIzONMpCiRnnSJjXlWFggwdDXonYOwPuONuQSQApy/EUgsyqeUxE8t6x89/h/k8R/aLhyG75FGS8gN0qQzKy5ZGuyA5DIEE7navOcRdgkEzBre9qMS7YfvAQlxfut4qsk21ey9kmT+UxbB3kET55JeLvfQqcoe2JUqigOgnMrooytGYH4Zyq2ugFT4bZiedUl5q7w++FfxfCwKMeYVxBYeY3jnEU/iUUQblt7c6jIQUOu65pP16UyOGm6fwAW0kqWXOsGDOwIkiCP4gN60ysrI1f4dcClgA6DdrZzKI3kj4feOXWq9nq1t8FxKMGClWXUCR3nsg8UeojUddWuKYL8I3DaNl1dVZTmUNnVmDKjCV+A6TGoisbkIqzdoe8pqa5NLajveVzvKbmuTRsHe8pd7TU0ppbB0XTTxvQsTrMnptoB9dfOomauk6Cls0hcTTi4uoM13NT2WlkmKq04ZxxrRkE1mg9SLDE0bOWz3Hs3Y/7QmZbveCRbQuW5bhQD5kmKvU+1SxHw615BxS4bFq3hgYYfiXwP8AmN8CMeZRNI5F386e7K4H7xiLVqYzsqz0k71H48bvKtOe/Vj33A9qLdywbx8Kg5TPU1V8Z+0CzZCmQQwkQwP6Vk+2PaixhwMDbQm0hi6ZKuWnUq3UeYg9Kw/HrMYa26XO8tB2UMvwy3iAZSAyPG6npI0rLHxY33fk/wCM+Hqf/iHh3XNnA8juKoeJfaTZEgEn0rxy5izQ3cVpAJ8561X48IqeXXUeiYzt0DqNj1qh4l2sDbVkXuk70E1W5Oivlyq3PFvT5mlVQWrlHNnu/bdYPHG2xkZkbwuhJAdZncbMNww1BoeL4ZEZO7zZXtpch8uZc06EqADsDMDembi1It4sXAlu8WhfCjg621JnKZ0ZASTGkSYOtehZq7iFcGihBpEVbstvC5Q1sXLxUORcnu7WbVVNsfG8QTmMDMBBijK6AsHhlFjvb+YpmyW1UqHcrq0OwOVBMbHU8omrbs/2ruW7yCygFtQyizmJVw58ectuTpJ0gKNgKzeIxz3cxuMXbwmSSYAkQOQHi2GmtTuyVvNi7QO0mdYAGUySekVllj/G3I5fbX9vLnc3bGMsEMl20oZGMpkIyBMp17tlEeRHIxWC7SYIWMQwtlghy3LZnXJcUOhDeWaJ8q2H2jcVuWcT3dvNbSwqW7YGggKCd/iBM9QYHSqaxiBi8PdtnJmt2mu2reoa26MGuiyTP4TW87ZJ0K6AQDWWG8cZaMvpnLPGDBW6O+QmYuMxZSRGZHmVO08jAkGm8XxQG2US2tsEqSQczNEwGY6wDqAI21neoLUwzwCOv9K0ukSBuXDvVpwnil0W7yhyMqZ11nZ1DCCCIIMkfyg8qp2NOYTGvabNbYqSCpiNVYQQQeRrLI0nidtCFuoMoul5SNEZSMwUjdfFpsQNPM181d43Fk4SyctsqWuh4QA95IhmKwQShUAf3Z86ojUbOOzSrlKg3aUU4luaI24qtEZilFGVrhpaMMVynO7MTBijTCE/70tA0h11rVdlOFZne/dtnu7Vu5dUEQlx7YlEJ5qTExvoNMwqrwHDUGe5clltAHKNM5Ywqkz8M7xrA01Mi3xl42kvG9czXr9tV7tQStsG5burmbQLAUQizEgGIipu+gqzeN53dml2LOSR8RJJY6ba616f9knCiqYjEZfElsi2zDw5oJJBPPQV572YugX7JJUnMAQ6yusCT10Nel/anxdsJbs4Wx+HbyljkJGbMToR03PnNVn71hPlWMmtvL+O453uu7klmYkk8zOppjhvaG7ZUqjlQWDMN0eAQA6nRhqdD1qDjcSTzqGDVZVH7XXG8MpS3iLSqquAtxUnLbugmVAJkBlAcbjVgD4dKRjV/wBmxnN7D6/j2jlOkB7X4yEg9e7ZJ5d4T1BoDWX6UClXTXKk3K7SpUibK41NNRvQtXrpAgMiN+Ubzyip/aYg4q9H8ZDEbM4AFxh0l8zRymKg2rxVgy6FSGB6EGR9ancewwS+0aZouFedo3BmNtvNSY+UwZAzv9ggWFJI+Xzr0DgHYtFwwvX7wsqQGvDKTdyv/wAJAdlkZWjcyCdIFU32d4G4+NQoDoHzMPyKyMmeTppmnzirf7QuPWyi4axcDgPnvXDMPcIAmeYABrDyZZZZzDFU+1P297S2sU9tbefJZQWw1yM7wdSeh9fpWRwWPfD3Uu22hlMgxp0YEHQggkEbEHzpvFXDOtRy+n1rTjMceKLdrvtvwpbWJzWxFq+q37cbBbmpUDkFbMvoBWZuCtzwy1axeAFu7cy3MKXdCFzuLLZcwKZgSis2aRMAPprWb4pwM21zrct3bZbJntFiA0TDBlVlJGokawY2NYy/B/tSGhNGy0BpULLgTlWdpItqjZ/4WGUhEYQZzNAHz5VWKpPtU7hhVg9p2CC5lh2zFVZCYzBQTlhmGgJ2py1gDbchoOgIIIKsDsVI3FZz3Qh4fBs/w1NTs/cJ0E6T5/Kr7AYWIOiztmMT6f67edX+FtRqR5SII9JGla8Y1xw2xdzg7oBmUjnUfEYNhuCJ6ivVLOHBjMPmKeucEt3FhlBFK5RX4fqvHXw5obOFzGNvWtx2i7JFWm0PCYkDkdq0GA+zi21oAmHiS3nHMUrYmeLLp553K5cvLlR28Ko9+dabi3YN7CM2aVXUn35VlrpA0q5d+03Hj2l3MPmtZFIGubXnAIE/M/M1a4rggvXGuPJBCuQpGYs1sMUUkQJaVB5DWDGueS7FSLfFnUABtOlKnLj8pODxFqxeQnCuCpDAXLrawZkjuxI9Irbfathu/wDuV4KVuYhACh3EZcuh/wAVZvAduLilC4t3RbMhbyI49iwkexq6xH2lLfIOIw9t2HiBVmUgrOTSSIAY8qyssyl+jkn2y+N7BsASXRWHKZHzFZrHcMyTlObLoegNem4jieHu2mdfAx3E+KTE6ncVj+03DUgFG6noCd5q+50vPCSbxUHCuJNh71u6BJQhoOxHMHyIke9SeNYBAFvWWJsvp4vjtuACbdzkSJ0YaMNdDIFXcnY8qulxD2sDbNsle9u3A5692ihVA2Kxdeep32FY3tiojXKO7cLEkkkncmhFL5NylRZK5T1SbBxQU860eDwZuPA0ABZmMwiqJZjHID5yBzr1LdJS+zWGY3i4BhEunN/AxtP3ZBOmfMBHORpVWBOp56zzJ5+tWOIxoARbQKrbYupb4mcx42A0B0AA2AHOSSF/Cg38q/AzLl0jwPqsDYQDEdQaid7obzsP/wCX4ficQoBeBodspIHi5xAP198Jxvh8fjWvFYc7/mtEk/h3R+VhGh2YajmBtMFdNrhGIuEBe+ZLKKdYRRsOp31rGcCbM921yvWbqR/Eyr3toDzz21j1jnXPhuXLL9/9/pVZy5cIkSaYLfsU9fG3720qO1a5M1n2evumJslGKkuiSNodgrA9QQSCOYJq3uX7ee/+GxsXWIvKur2HV7hR7f8AKNSJkEFlJ2NZzhyZrqLOXM6jMPyywGbTpv7VP4/iWXGX2WbbC9cOmjAhz08xNY2bpmeI9m7ikFB31t5yXLQLI4HtKsNJVoIqv/slhrcK2h1cmT5Kqgk/KOprQcK4r3gNt1FwORnSMveKCCCCkZbiSSrRsWBkaVRca4d3N+7bEkW3dJIgnKxUEjlMT71PvqgNm9btkZCWbXxsoXLt8CyfFv4idJ0AOtWtnjt1RGbODrDjOoJ5gHT22PMGqD7o07Vb4HAsYH608Z8HpZ2ceLjFnRZMfB4RoIELsBAA0HKrzh5X8pcbahv1AEEVT2eHRFT7PhrTTfGa7aTBvG8n3/etWtm/WYwuPq4w2IkachWOUbyrO7cUCWMAaknlVVie3NtCVXcfm3E+lZ7jPGWuBkPh1/TlWWuXNac8c+Wefk109B4j24s3rD22VpIjTQeo1+lee4m0JMbedLNTTXKqSTpjlny7NmuIaTGhFKs3XPtUdsQRUgrNcuJSsoNJjzU7+0CyBeQ5ESDPrUH7uKfW3FKbPf0jY3DgjMgP8wGw6Hyqbaw33mzatqQLtrMgRjHeq7tcHdnbPLMMpifDEmRTmHKg6ifIjSiZVzAr4Ig+HkRsR0NFw37DPMkU/ZURWhxyLeUFj+MAZaBF2CSM0AQ8GM2s5RPWqe5g45UpjoI5YVyi7ryNKn7DWXEipv8Aw8Met5gf8lqRr5F2On935VJfgrIM178NJgEAOzHmEAMGOZJAEioHEMVnYZRlVQFVZkhRJEnmZJJPUn0rs3y6CIa1/YPga4libhhLBW4Tzgk+EdJaD00PWsllre/ZjbZHu3W8NlbbZyfhPQHrUee2YXQnap7b9oe9y2bam3ZseFUO4I3LDrWb7NXMuNw5/vUA8iTlB9iQfapfGNjMyr3LanqqkaH0Jgep5AVQu0GedPHGTDjCyvseLw4LEAgGT4CG0YfEoMRvt7Cqy7aIMEEHoRB+RrV2cR99FxLi2++yNcS4qBHZkGd1uZdHzIrmSJzAa6ms5c6b9OvtS79JsHwcQ5f/AJStc03BAyp/92SneKEXba3xOYnurmoIzJbTK40kZgG0M6o2vIce33eHMg5rxG+kJbgyOZDMw12/DO/IuDWy4uWiQq3FzSdle2ZQnygsn/uVjTitwzDMsmACJI3AkTHnWntWPvj91c0vqxCXAFKsI8Nq66/wxCvroYOkEUdnB5WykagwZ5EaEVp+zIAxNnpnXQaTrp/pTuPrasZtUXeFFDBBUjcEa1KwyZRvU2/L20YCciZX2lQrGCRvlysonlHlVc12rjTUiTcv6U3bvjnUZ7k0K3aBtZLc6GrG1xHIh11OlUPfU1exdJXLQeKX5aaryZp+4ZNAqUmV90IBpd3rThekpoJxrem1AAOYpx79CLgpAtOlDlmuM4pvvqWyOiByoC9Ml6EvFK5A+XoTdqI2Ippr5qOQ0sO/oGxNV5umh7ylzPSy7+lVd3tKlzGnoGJTxGNpqI9urzF4OHYdGYddiRUZ8PNd/JdguzXZ9sVeW2pjmSdgBuavu1fGrdq0uCwxPdqZuPzuNz9hH0q+7M8JXBWDduMBcvoUtrzlhprykx868vxjS56yd/61hjfyZ7+IOoWLxGbUic4DEbayQD6wNfU1Wug1In0OvloflTtxpMchp9aCB8632zqw7MXB94CEN+KDYBQgMhveDOsjWAxEabmoFnBA3WBkqguMY0zd2CYnXKDG/nVxwz8GxcvD42YWEMaqGQtdZSdjlhfLOajYW0BauSYzFQP5sksw05aoek5ay+aelZeU3HLHnyGwA0AE8gAAPSncHa1Zds6lRO0yGWfdQPejLdKBmqtDR9jNsFhLKwTNrmIC6Bup0jXXwx6Dh8YUZWG6kMPVSCP0qVfAa3cYMG0tMYOuf4WJU6x4mBOxJB51X4RAzqHMJIzEflWRmPyqfg1jxRjbui6kFLhNy2Y8JDGcjA7EA5Sp5dQQTCx6xDKDkcSvOP4lnqpkddAedLEcRPfPmAKOwlTqAo0TKRqCFgAjWPUiguQhe20hSQymJ2nI2m6lWOo6jpFTBaiNeoBermKtFY1BBmGUypjoevkYOu1R+8pXJKeL4pp218qjB6Jnpcj2kKdd6671BN2he/S5hKJoWuxUa1iKG62tTciOtiKbfFRUJ2NNms7mekw4s0Iuk1Eow9Tz+zSe8rveUzbUnbWuOhBg0wdLTQNQr50bDQUzNk0JNdZ6Cai0O0q5NKp5E9sxVkXJYHxAAsCNyIUsCNDO/Lc0uC8Fe/dCqPMnkBOpNFYuANB2YFfSefzj61o+xi+O7b2ZkZZ6Eb61155XHG6bVUfaFj1a6qISe6UITykdKyOJNq8SzMbTnVjlLI5jUgKJRidY1Bk6rtVnxi3Dt6mqO7brTDHWMibEfH8ONo7hlbxKy6qwmDHQg6EHUc6iKtXFhO8stb/MrG4giSfD+IsDmQqkb6oRzqnc1crNd5A+DQ5sos3XD9T3yqyZR+Y/hOPYctqbE4mYgQAIAmYG+/Mkkknz5VbcNBvYZrA0cM99f5+7tjOh6nLJXzBHORQXflFTj3RSZqaa5SL03FVUpXDsQQ8A/GrJ8xI30gsFGvI1zEuGUFYUicyajWdWUHltpyjpUQrR3cVFxmgEGQQRow5+esT71nQFruZeUiB5ka/ONKJLxuJ3e7Lqg5kal1H0IHWeusO4IMfI9RyNAykGQdd5GmvWai2g7bx5UEA6HcHVT6qdDTd26G38J/lWFPqBt7UXFFIuv/iM+v5j6EyaiM59qjZ6HbBBPyo2uaU2STv+/WmWEVJ6E1zWl3tCwoBUgfe0dozJOsCmcusaUbEgR++tACpk61y5uaGu1AcIrkURWuRSsBKxGxikzk7muGlS9wnS1cLUq4KW6CNKuxXDSDk12lFKloPcMMJdfNh+tajspaKpfvEGcjFSeZMyQKzmDw8OS+gQyehI2UHnMcuUmr3slxDPfYNoLiFABsIHhGvpXZ5enRWO4i8k1VXxV5x3CG3dZTuCRVLdFdGN9Cq66OdFjXz21dtXLOpPNlUJGY8yCSJOpnyFHeFNd54cpEiSw1iCQAdt9FHyqmdh3gayWUfE1u+qa7lre3uAY84qALgfS4xG5DGWjTY8yD9D6mpCXTbZXtmCDmEgGCORGx/qDtRcYwyhw1sQl1e8VdfACWUpr0ZWA11EelT1U6VV+0PyzHnE/wC1R5IqWy0w60J0aa75UyTrTzLTTLU1ID0/etNmDTjJTRt1lTG5JVddvDPOABG3Tah7vpS1jTT/AL7/ANKBRGsmf3vSMOJ0NAiZj9aeuCd6Du+nSpoGLYiTTa2B/rz+tPqoIEHXzptUHrOn+vqKWgEIIMeg/U0w5J39fnTmfKTp++VC8H35fpSMzSBp42o0+VA1o8/1qbDcBEUeWd9P3rTbCKS3ImlsnLm+lcRZMVwtTlkfXT/WpASKCnbvpr/SP1pC1JH79aLCBmpV1xrXFMUgUUq5mpUG9sxeKL5WnlkjkCoAgDkMuX61c9h7QbErP5QW+QrMYe9o46ifKQRr6xI96m8I4q1lg6GDMe28e+vyrtym8bI6LB9orpe9cZtyTVFdWt72h4euItDFWRuPxAPynrWGvCKfju56JBe3TD2qlPTTVqWkZrVS8fbBt2wDPdgof8zG6CPI94R/l8xTDiivtBEcgoPnAAP6R7UEr2tim2tipL2+Y/7immWknSKyULYapLChC0FpCfDmmTbqffFR2FRYixFNuhKVJIpthU2EYmuTThFBFZ2A3EEkfShZzP76RTh1oP2KRmrjyAOfM+XKuNb0kUTqK5HSkpzPp09t64mxgeU68+VCBXUcgikHHSDrrQGj9KFhU2EbqQVywPf50NtNCxOxgeZpwLm8Wsa+tToBQZmA8/3+/KlebUgda7esQSZOv19abXYnp+tACXoK6RXKik5XaVKkHrGE3P8Ahb/8miU+Af4j+i0qVem662HZBj3WJE/+kaxmK3PrSpVn4/7ZJ+aiXd6YelSrYULc6buClSoSbHOm2pUqAbNDypUqSTT0xdpUqE021AaVKpqKboaVKs6QDtTT7/vzpUqzpxzn7GhbnSpUqoB/f1pp+dKlSAo8PvXDsPelSpALVLsnwe3/AFUqVKEWNPh9xTLbD0pUqKDDUJrtKs6TlKlSo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06" name="Picture 6" descr="http://operativno.ua/images/userimages/articles/46c1ff22dce938735db799857125afe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776798"/>
            <a:ext cx="2773091" cy="2081202"/>
          </a:xfrm>
          <a:prstGeom prst="rect">
            <a:avLst/>
          </a:prstGeom>
          <a:noFill/>
        </p:spPr>
      </p:pic>
      <p:sp>
        <p:nvSpPr>
          <p:cNvPr id="51208" name="AutoShape 8" descr="data:image/jpeg;base64,/9j/4AAQSkZJRgABAQAAAQABAAD/2wCEAAkGBhQSERQUExQUFBUUGBUUGBgUFBQXFBQXFBQXFRQXFBUXHCYeFxkkGhUVHy8gIycpLCwtFR4xNTAqNSYsLSkBCQoKDgwOGA8PFykcHxwpKSkpKSkpKSkpKSkpLCwpLSksKSkpKSwpKSksLCwpLCksKSwpLCkpLCwsLCwsKSksLP/AABEIAMIBAwMBIgACEQEDEQH/xAAbAAABBQEBAAAAAAAAAAAAAAACAAMEBQYBB//EAEIQAAIBAgQDBgMGAwYEBwAAAAECEQADBBIhMQVBUQYTImFxgTKRoQcUI0Kx8FJiwRVjcoLR8TNTwuEXJEODkqKy/8QAGQEAAwEBAQAAAAAAAAAAAAAAAAECAwQF/8QAJBEBAQACAgICAgIDAAAAAAAAAAECERIxAyFBURNhIjJxkfD/2gAMAwEAAhEDEQA/AKPDdj8zAE7kDlprHOixPY0IzKTsSNo2PTlU58a3OrTD4oYlVQtlvLCqTtdA+FWPJxsCd9AYr2Mpr231GSudlehBqDf7OMOVaW+5ViCCPI6R1EeRke1ds46N/wB+xp8S4xk14I3Q0drgDHlW2xmFZkF1LZgZxcyKcqlG3I2XwsunUGomHu61MksHGM9f7MXEyyujKHB6gyP1BHtTJ4Sw/LXqPHGDYfDXIGqlDHVDpp1gzWWu3wNKWHuHxjLrww9KVvh0uqnTMQu076CrvEYkUODAE3iYFv4Z/Nc/KF6x8R6AeYq7PRWRm7mBgkHf9KYbCVbva/cj+utR2t0+MRYgDB0aYGpZtxXVpcIUiL90pxMIKfmuE0cZFagRhhR/dKVt6e76jSpo2MDRrhBUjDmaNkI5aUtNJjENsFTJwYqxJpkWSaRWRG+5029ipRkUGYc6CsiGbdNXFiptyOVR7iUkWI1I0bWqT4ehBvSl3dDdXpRWH5GpJw2qA26kstNlKWj0ZyUqcKUqNE2fEoW64AgBmAHkCY+kVFF+puNuhoLAwwMMN0IPiX+YDfKdQG0NV961kYjcjYjYjcGuudaaWtBi+OIwRrthbhYQXz3FYlQA05TlzyJmNiJEmaR4ahU37JDWkGZkZj3iERKmAJWT8Y5HWDWdQ6FSYmCN4nz6aHfyq34B4MTatsDFwd02uuW/KEjloGBHWBWeWHGbhbLhmMZ7otn4bv4cLplzMCCvmCAddwNd6bwplhHOncAiLcaL2QjOq96IAYggPKkjQ+4meVSMNYIuiyFJeQJUgSTyAGmUgiDvz5wDclPa/wC134NnD2PzIpdvV9d/asNfu1svtCuLmtCV70IFuBTIUrGUesVgb1yp8M/hDtdd6ex3ht2lPxQ7kAgwtzKUmNiQM3oVqA96pGPvlrdhiZORl13hLjBdegBAH+GtL3EbR2ahmmTcroemWzqmuxTYajBpKICiCUlFOqKk4YKUglS1w808mDNLapihW5BqyS9Irg4camYfAaa6UrWmMqCE1qRbToKnJw+pKcPIqLlFyKv+zp8p8qFuAzzrSWcNI2rpsxUc1cYzQ7PNUW/wRgNq3NhNKbvWKXOlwjztuHNO1JsN1rXY1QBVBiLVaS7RcJFJcwwpo2Iqyu26iOKGGWMBFCopGuodQKRO5KVTRhPKlQvhVxaxWViGBKH4lnfoR0Ycj/QmuY3DnKrjxLGXMNvDAEjXKYIBB6VCuvUqxiYRTpo4mdjo2UE8l+OfIiuuzXuM9oyDX2J9Yq47PYhRisOzEKAdSdgxLeInlqVPQVV4rErnJFsJACwM0SBBYhiTJ3iY/rHD0rOUG0zFYR7blXBVlMEHf9+dbPsFiS/eIMoui0wsufiXT4Z6RtO2saVl8J2kcKqXFS9bUZctxQSF6Lc+NY5QdKvuz5RLtq/YzZDcFm4lyCU7wEfEAMylc0GAZU1h5d8dWKjM8SZs7ZpzSZneZ1maqL7a1se2GDyu4XXuXe20/GEJHcz1ESAeW3SsdeFbYZcpsskW41SLD57Lpzt/ir6SFuL6QVb/ACHrUW5T2A+C+fzC3p6NcRXP/wASfnPKjLpmgu9D3tC9NE0rUpKYiKlW8UKqi1LvKjapVyuJFSLeIrPrfNOLiqNq51p7N8VOsYkVjxjjRLxE9aXppPK2wxajnUpOIJGpFYH+0idzNdXHNEzz/p/tU2Sq/M9EweJVudXODIcCvJ04kw2MVd8K7VNb3151GWH0vHzS9vS7WDB9a7xDhhABj3rL4Dt6gOorWcL7Q2sSsAwR13rC45Y+615S9IVvDxSxFir1eGa6bVIbhOblrU8juUjB4zAzVVd4celekXuzzHlUc9mzG1XPLoty/Ly3GYKKrLuH8q9Px3ZFmO0Cq9uwxmSRWk8uKLjK86+6mu2sGSa3eL7NKJiq58AtuDpIqucpfiVwtnmuvoKVP3OICTrSo9tlNcejs4qAVIDKSDBJEEaZlgjWCRrT/E8AECvbfvLbyA2UqVYbo4OzRrEnQzVYzV3bmUedtNuCCFb4Z8LzplnqAZXnG418xTd5gGIGw03nlrBgSJmgw134lYkKQepAIIIMD05daHuSdip/zAfRoNIbGLlbT7NgTiSDOTIzONMpCiRnnSJjXlWFggwdDXonYOwPuONuQSQApy/EUgsyqeUxE8t6x89/h/k8R/aLhyG75FGS8gN0qQzKy5ZGuyA5DIEE7navOcRdgkEzBre9qMS7YfvAQlxfut4qsk21ey9kmT+UxbB3kET55JeLvfQqcoe2JUqigOgnMrooytGYH4Zyq2ugFT4bZiedUl5q7w++FfxfCwKMeYVxBYeY3jnEU/iUUQblt7c6jIQUOu65pP16UyOGm6fwAW0kqWXOsGDOwIkiCP4gN60ysrI1f4dcClgA6DdrZzKI3kj4feOXWq9nq1t8FxKMGClWXUCR3nsg8UeojUddWuKYL8I3DaNl1dVZTmUNnVmDKjCV+A6TGoisbkIqzdoe8pqa5NLajveVzvKbmuTRsHe8pd7TU0ppbB0XTTxvQsTrMnptoB9dfOomauk6Cls0hcTTi4uoM13NT2WlkmKq04ZxxrRkE1mg9SLDE0bOWz3Hs3Y/7QmZbveCRbQuW5bhQD5kmKvU+1SxHw615BxS4bFq3hgYYfiXwP8AmN8CMeZRNI5F386e7K4H7xiLVqYzsqz0k71H48bvKtOe/Vj33A9qLdywbx8Kg5TPU1V8Z+0CzZCmQQwkQwP6Vk+2PaixhwMDbQm0hi6ZKuWnUq3UeYg9Kw/HrMYa26XO8tB2UMvwy3iAZSAyPG6npI0rLHxY33fk/wCM+Hqf/iHh3XNnA8juKoeJfaTZEgEn0rxy5izQ3cVpAJ8561X48IqeXXUeiYzt0DqNj1qh4l2sDbVkXuk70E1W5Oivlyq3PFvT5mlVQWrlHNnu/bdYPHG2xkZkbwuhJAdZncbMNww1BoeL4ZEZO7zZXtpch8uZc06EqADsDMDembi1It4sXAlu8WhfCjg621JnKZ0ZASTGkSYOtehZq7iFcGihBpEVbstvC5Q1sXLxUORcnu7WbVVNsfG8QTmMDMBBijK6AsHhlFjvb+YpmyW1UqHcrq0OwOVBMbHU8omrbs/2ruW7yCygFtQyizmJVw58ectuTpJ0gKNgKzeIxz3cxuMXbwmSSYAkQOQHi2GmtTuyVvNi7QO0mdYAGUySekVllj/G3I5fbX9vLnc3bGMsEMl20oZGMpkIyBMp17tlEeRHIxWC7SYIWMQwtlghy3LZnXJcUOhDeWaJ8q2H2jcVuWcT3dvNbSwqW7YGggKCd/iBM9QYHSqaxiBi8PdtnJmt2mu2reoa26MGuiyTP4TW87ZJ0K6AQDWWG8cZaMvpnLPGDBW6O+QmYuMxZSRGZHmVO08jAkGm8XxQG2US2tsEqSQczNEwGY6wDqAI21neoLUwzwCOv9K0ukSBuXDvVpwnil0W7yhyMqZ11nZ1DCCCIIMkfyg8qp2NOYTGvabNbYqSCpiNVYQQQeRrLI0nidtCFuoMoul5SNEZSMwUjdfFpsQNPM181d43Fk4SyctsqWuh4QA95IhmKwQShUAf3Z86ojUbOOzSrlKg3aUU4luaI24qtEZilFGVrhpaMMVynO7MTBijTCE/70tA0h11rVdlOFZne/dtnu7Vu5dUEQlx7YlEJ5qTExvoNMwqrwHDUGe5clltAHKNM5Ywqkz8M7xrA01Mi3xl42kvG9czXr9tV7tQStsG5burmbQLAUQizEgGIipu+gqzeN53dml2LOSR8RJJY6ba616f9knCiqYjEZfElsi2zDw5oJJBPPQV572YugX7JJUnMAQ6yusCT10Nel/anxdsJbs4Wx+HbyljkJGbMToR03PnNVn71hPlWMmtvL+O453uu7klmYkk8zOppjhvaG7ZUqjlQWDMN0eAQA6nRhqdD1qDjcSTzqGDVZVH7XXG8MpS3iLSqquAtxUnLbugmVAJkBlAcbjVgD4dKRjV/wBmxnN7D6/j2jlOkB7X4yEg9e7ZJ5d4T1BoDWX6UClXTXKk3K7SpUibK41NNRvQtXrpAgMiN+Ubzyip/aYg4q9H8ZDEbM4AFxh0l8zRymKg2rxVgy6FSGB6EGR9ancewwS+0aZouFedo3BmNtvNSY+UwZAzv9ggWFJI+Xzr0DgHYtFwwvX7wsqQGvDKTdyv/wAJAdlkZWjcyCdIFU32d4G4+NQoDoHzMPyKyMmeTppmnzirf7QuPWyi4axcDgPnvXDMPcIAmeYABrDyZZZZzDFU+1P297S2sU9tbefJZQWw1yM7wdSeh9fpWRwWPfD3Uu22hlMgxp0YEHQggkEbEHzpvFXDOtRy+n1rTjMceKLdrvtvwpbWJzWxFq+q37cbBbmpUDkFbMvoBWZuCtzwy1axeAFu7cy3MKXdCFzuLLZcwKZgSis2aRMAPprWb4pwM21zrct3bZbJntFiA0TDBlVlJGokawY2NYy/B/tSGhNGy0BpULLgTlWdpItqjZ/4WGUhEYQZzNAHz5VWKpPtU7hhVg9p2CC5lh2zFVZCYzBQTlhmGgJ2py1gDbchoOgIIIKsDsVI3FZz3Qh4fBs/w1NTs/cJ0E6T5/Kr7AYWIOiztmMT6f67edX+FtRqR5SII9JGla8Y1xw2xdzg7oBmUjnUfEYNhuCJ6ivVLOHBjMPmKeucEt3FhlBFK5RX4fqvHXw5obOFzGNvWtx2i7JFWm0PCYkDkdq0GA+zi21oAmHiS3nHMUrYmeLLp553K5cvLlR28Ko9+dabi3YN7CM2aVXUn35VlrpA0q5d+03Hj2l3MPmtZFIGubXnAIE/M/M1a4rggvXGuPJBCuQpGYs1sMUUkQJaVB5DWDGueS7FSLfFnUABtOlKnLj8pODxFqxeQnCuCpDAXLrawZkjuxI9Irbfathu/wDuV4KVuYhACh3EZcuh/wAVZvAduLilC4t3RbMhbyI49iwkexq6xH2lLfIOIw9t2HiBVmUgrOTSSIAY8qyssyl+jkn2y+N7BsASXRWHKZHzFZrHcMyTlObLoegNem4jieHu2mdfAx3E+KTE6ncVj+03DUgFG6noCd5q+50vPCSbxUHCuJNh71u6BJQhoOxHMHyIke9SeNYBAFvWWJsvp4vjtuACbdzkSJ0YaMNdDIFXcnY8qulxD2sDbNsle9u3A5692ihVA2Kxdeep32FY3tiojXKO7cLEkkkncmhFL5NylRZK5T1SbBxQU860eDwZuPA0ABZmMwiqJZjHID5yBzr1LdJS+zWGY3i4BhEunN/AxtP3ZBOmfMBHORpVWBOp56zzJ5+tWOIxoARbQKrbYupb4mcx42A0B0AA2AHOSSF/Cg38q/AzLl0jwPqsDYQDEdQaid7obzsP/wCX4ficQoBeBodspIHi5xAP198Jxvh8fjWvFYc7/mtEk/h3R+VhGh2YajmBtMFdNrhGIuEBe+ZLKKdYRRsOp31rGcCbM921yvWbqR/Eyr3toDzz21j1jnXPhuXLL9/9/pVZy5cIkSaYLfsU9fG3720qO1a5M1n2evumJslGKkuiSNodgrA9QQSCOYJq3uX7ee/+GxsXWIvKur2HV7hR7f8AKNSJkEFlJ2NZzhyZrqLOXM6jMPyywGbTpv7VP4/iWXGX2WbbC9cOmjAhz08xNY2bpmeI9m7ikFB31t5yXLQLI4HtKsNJVoIqv/slhrcK2h1cmT5Kqgk/KOprQcK4r3gNt1FwORnSMveKCCCCkZbiSSrRsWBkaVRca4d3N+7bEkW3dJIgnKxUEjlMT71PvqgNm9btkZCWbXxsoXLt8CyfFv4idJ0AOtWtnjt1RGbODrDjOoJ5gHT22PMGqD7o07Vb4HAsYH608Z8HpZ2ceLjFnRZMfB4RoIELsBAA0HKrzh5X8pcbahv1AEEVT2eHRFT7PhrTTfGa7aTBvG8n3/etWtm/WYwuPq4w2IkachWOUbyrO7cUCWMAaknlVVie3NtCVXcfm3E+lZ7jPGWuBkPh1/TlWWuXNac8c+Wefk109B4j24s3rD22VpIjTQeo1+lee4m0JMbedLNTTXKqSTpjlny7NmuIaTGhFKs3XPtUdsQRUgrNcuJSsoNJjzU7+0CyBeQ5ESDPrUH7uKfW3FKbPf0jY3DgjMgP8wGw6Hyqbaw33mzatqQLtrMgRjHeq7tcHdnbPLMMpifDEmRTmHKg6ifIjSiZVzAr4Ig+HkRsR0NFw37DPMkU/ZURWhxyLeUFj+MAZaBF2CSM0AQ8GM2s5RPWqe5g45UpjoI5YVyi7ryNKn7DWXEipv8Aw8Met5gf8lqRr5F2On935VJfgrIM178NJgEAOzHmEAMGOZJAEioHEMVnYZRlVQFVZkhRJEnmZJJPUn0rs3y6CIa1/YPga4libhhLBW4Tzgk+EdJaD00PWsllre/ZjbZHu3W8NlbbZyfhPQHrUee2YXQnap7b9oe9y2bam3ZseFUO4I3LDrWb7NXMuNw5/vUA8iTlB9iQfapfGNjMyr3LanqqkaH0Jgep5AVQu0GedPHGTDjCyvseLw4LEAgGT4CG0YfEoMRvt7Cqy7aIMEEHoRB+RrV2cR99FxLi2++yNcS4qBHZkGd1uZdHzIrmSJzAa6ms5c6b9OvtS79JsHwcQ5f/AJStc03BAyp/92SneKEXba3xOYnurmoIzJbTK40kZgG0M6o2vIce33eHMg5rxG+kJbgyOZDMw12/DO/IuDWy4uWiQq3FzSdle2ZQnygsn/uVjTitwzDMsmACJI3AkTHnWntWPvj91c0vqxCXAFKsI8Nq66/wxCvroYOkEUdnB5WykagwZ5EaEVp+zIAxNnpnXQaTrp/pTuPrasZtUXeFFDBBUjcEa1KwyZRvU2/L20YCciZX2lQrGCRvlysonlHlVc12rjTUiTcv6U3bvjnUZ7k0K3aBtZLc6GrG1xHIh11OlUPfU1exdJXLQeKX5aaryZp+4ZNAqUmV90IBpd3rThekpoJxrem1AAOYpx79CLgpAtOlDlmuM4pvvqWyOiByoC9Ml6EvFK5A+XoTdqI2Ippr5qOQ0sO/oGxNV5umh7ylzPSy7+lVd3tKlzGnoGJTxGNpqI9urzF4OHYdGYddiRUZ8PNd/JdguzXZ9sVeW2pjmSdgBuavu1fGrdq0uCwxPdqZuPzuNz9hH0q+7M8JXBWDduMBcvoUtrzlhprykx868vxjS56yd/61hjfyZ7+IOoWLxGbUic4DEbayQD6wNfU1Wug1In0OvloflTtxpMchp9aCB8632zqw7MXB94CEN+KDYBQgMhveDOsjWAxEabmoFnBA3WBkqguMY0zd2CYnXKDG/nVxwz8GxcvD42YWEMaqGQtdZSdjlhfLOajYW0BauSYzFQP5sksw05aoek5ay+aelZeU3HLHnyGwA0AE8gAAPSncHa1Zds6lRO0yGWfdQPejLdKBmqtDR9jNsFhLKwTNrmIC6Bup0jXXwx6Dh8YUZWG6kMPVSCP0qVfAa3cYMG0tMYOuf4WJU6x4mBOxJB51X4RAzqHMJIzEflWRmPyqfg1jxRjbui6kFLhNy2Y8JDGcjA7EA5Sp5dQQTCx6xDKDkcSvOP4lnqpkddAedLEcRPfPmAKOwlTqAo0TKRqCFgAjWPUiguQhe20hSQymJ2nI2m6lWOo6jpFTBaiNeoBermKtFY1BBmGUypjoevkYOu1R+8pXJKeL4pp218qjB6Jnpcj2kKdd6671BN2he/S5hKJoWuxUa1iKG62tTciOtiKbfFRUJ2NNms7mekw4s0Iuk1Eow9Tz+zSe8rveUzbUnbWuOhBg0wdLTQNQr50bDQUzNk0JNdZ6Cai0O0q5NKp5E9sxVkXJYHxAAsCNyIUsCNDO/Lc0uC8Fe/dCqPMnkBOpNFYuANB2YFfSefzj61o+xi+O7b2ZkZZ6Eb61155XHG6bVUfaFj1a6qISe6UITykdKyOJNq8SzMbTnVjlLI5jUgKJRidY1Bk6rtVnxi3Dt6mqO7brTDHWMibEfH8ONo7hlbxKy6qwmDHQg6EHUc6iKtXFhO8stb/MrG4giSfD+IsDmQqkb6oRzqnc1crNd5A+DQ5sos3XD9T3yqyZR+Y/hOPYctqbE4mYgQAIAmYG+/Mkkknz5VbcNBvYZrA0cM99f5+7tjOh6nLJXzBHORQXflFTj3RSZqaa5SL03FVUpXDsQQ8A/GrJ8xI30gsFGvI1zEuGUFYUicyajWdWUHltpyjpUQrR3cVFxmgEGQQRow5+esT71nQFruZeUiB5ka/ONKJLxuJ3e7Lqg5kal1H0IHWeusO4IMfI9RyNAykGQdd5GmvWai2g7bx5UEA6HcHVT6qdDTd26G38J/lWFPqBt7UXFFIuv/iM+v5j6EyaiM59qjZ6HbBBPyo2uaU2STv+/WmWEVJ6E1zWl3tCwoBUgfe0dozJOsCmcusaUbEgR++tACpk61y5uaGu1AcIrkURWuRSsBKxGxikzk7muGlS9wnS1cLUq4KW6CNKuxXDSDk12lFKloPcMMJdfNh+tajspaKpfvEGcjFSeZMyQKzmDw8OS+gQyehI2UHnMcuUmr3slxDPfYNoLiFABsIHhGvpXZ5enRWO4i8k1VXxV5x3CG3dZTuCRVLdFdGN9Cq66OdFjXz21dtXLOpPNlUJGY8yCSJOpnyFHeFNd54cpEiSw1iCQAdt9FHyqmdh3gayWUfE1u+qa7lre3uAY84qALgfS4xG5DGWjTY8yD9D6mpCXTbZXtmCDmEgGCORGx/qDtRcYwyhw1sQl1e8VdfACWUpr0ZWA11EelT1U6VV+0PyzHnE/wC1R5IqWy0w60J0aa75UyTrTzLTTLU1ID0/etNmDTjJTRt1lTG5JVddvDPOABG3Tah7vpS1jTT/AL7/ANKBRGsmf3vSMOJ0NAiZj9aeuCd6Du+nSpoGLYiTTa2B/rz+tPqoIEHXzptUHrOn+vqKWgEIIMeg/U0w5J39fnTmfKTp++VC8H35fpSMzSBp42o0+VA1o8/1qbDcBEUeWd9P3rTbCKS3ImlsnLm+lcRZMVwtTlkfXT/WpASKCnbvpr/SP1pC1JH79aLCBmpV1xrXFMUgUUq5mpUG9sxeKL5WnlkjkCoAgDkMuX61c9h7QbErP5QW+QrMYe9o46ifKQRr6xI96m8I4q1lg6GDMe28e+vyrtym8bI6LB9orpe9cZtyTVFdWt72h4euItDFWRuPxAPynrWGvCKfju56JBe3TD2qlPTTVqWkZrVS8fbBt2wDPdgof8zG6CPI94R/l8xTDiivtBEcgoPnAAP6R7UEr2tim2tipL2+Y/7immWknSKyULYapLChC0FpCfDmmTbqffFR2FRYixFNuhKVJIpthU2EYmuTThFBFZ2A3EEkfShZzP76RTh1oP2KRmrjyAOfM+XKuNb0kUTqK5HSkpzPp09t64mxgeU68+VCBXUcgikHHSDrrQGj9KFhU2EbqQVywPf50NtNCxOxgeZpwLm8Wsa+tToBQZmA8/3+/KlebUgda7esQSZOv19abXYnp+tACXoK6RXKik5XaVKkHrGE3P8Ahb/8miU+Af4j+i0qVem662HZBj3WJE/+kaxmK3PrSpVn4/7ZJ+aiXd6YelSrYULc6buClSoSbHOm2pUqAbNDypUqSTT0xdpUqE021AaVKpqKboaVKs6QDtTT7/vzpUqzpxzn7GhbnSpUqoB/f1pp+dKlSAo8PvXDsPelSpALVLsnwe3/AFUqVKEWNPh9xTLbD0pUqKDDUJrtKs6TlKlSo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10" name="Picture 10" descr="http://www.yuga.ru/media/groza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4000504"/>
            <a:ext cx="2476484" cy="1857363"/>
          </a:xfrm>
          <a:prstGeom prst="rect">
            <a:avLst/>
          </a:prstGeom>
          <a:noFill/>
        </p:spPr>
      </p:pic>
      <p:pic>
        <p:nvPicPr>
          <p:cNvPr id="12" name="Picture 2" descr="http://t2.gstatic.com/images?q=tbn:ANd9GcSjBEwXL3Rm0ffgsn5xhjRRsKEEs1WnFHAF3eOTtm8FIRnmZXlfG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0949" y="285728"/>
            <a:ext cx="1433051" cy="101440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14282" y="3143248"/>
            <a:ext cx="3429000" cy="2214578"/>
          </a:xfrm>
        </p:spPr>
        <p:txBody>
          <a:bodyPr>
            <a:normAutofit fontScale="62500" lnSpcReduction="20000"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Стоит очень дорого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Растворяет золото и платину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643174" y="1714488"/>
            <a:ext cx="3429000" cy="2500330"/>
          </a:xfrm>
        </p:spPr>
        <p:txBody>
          <a:bodyPr>
            <a:normAutofit fontScale="62500" lnSpcReduction="20000"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Ее подавали царям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Цари с ее помощью убирали своих конкурентов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Почему смесь концентрированных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 соляной и азотной кислот называют</a:t>
            </a:r>
            <a:r>
              <a:rPr lang="ru-RU" sz="2400" dirty="0" smtClean="0">
                <a:solidFill>
                  <a:srgbClr val="FF0000"/>
                </a:solidFill>
              </a:rPr>
              <a:t> «царской водкой» </a:t>
            </a:r>
            <a:r>
              <a:rPr lang="ru-RU" sz="2400" dirty="0" smtClean="0">
                <a:solidFill>
                  <a:srgbClr val="002060"/>
                </a:solidFill>
              </a:rPr>
              <a:t>: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2" cstate="print"/>
          <a:srcRect l="-3289" t="20362" r="83553" b="52488"/>
          <a:stretch>
            <a:fillRect/>
          </a:stretch>
        </p:blipFill>
        <p:spPr bwMode="auto">
          <a:xfrm>
            <a:off x="1000100" y="357166"/>
            <a:ext cx="428628" cy="571504"/>
          </a:xfrm>
          <a:prstGeom prst="rect">
            <a:avLst/>
          </a:prstGeom>
          <a:noFill/>
        </p:spPr>
      </p:pic>
      <p:sp>
        <p:nvSpPr>
          <p:cNvPr id="50178" name="AutoShape 2" descr="data:image/jpeg;base64,/9j/4AAQSkZJRgABAQAAAQABAAD/2wCEAAkGBhMSEBUUExQWFBUWGBoYGBgYFxwYGBoaGBoXGBgYHBcYHCYeGBojGRgXHy8gIycpLCwsGB4xNTAqNSYrLCkBCQoKDgwOGg8PGiwkHB8pKSkpLCksLCksKSwpKSkpKSkpKSksKSwpLCkpLCwpKSwsLCwsLCwsKSwpLCwsLCwsLP/AABEIAMMBAwMBIgACEQEDEQH/xAAbAAACAgMBAAAAAAAAAAAAAAAEBQMGAAECB//EAEEQAAEDAgQDBwEFBwMDBAMAAAECAxEAIQQSMUEFUWEGEyJxgZGhsTJCwdHwBxQjUnLh8RVislSCkjRDRMIWJDP/xAAZAQADAQEBAAAAAAAAAAAAAAABAgMABAX/xAAnEQACAgICAgICAQUAAAAAAAAAAQIRAyESMSJBBBMyYVEUQlJxkf/aAAwDAQACEQMRAD8Am4jjFuOFxeZZUZnbyA5DlWmXgbG82EDXoRtrFEtOBQCQmwG5Hxzmue71yiAetzQEBy+AVCYk3i4tpJ2PlrSXinCTOcXOttCOY686fNIgi3xU2LbzA+KYAIPI8/XegYoCkkGRVn4J2iBGRwSdBOh8+VDY7hea6RfcWikjrJSfKlG7L829sSJ0gR6QPipkqBuLfXqKrnAOIJdhtyCY8JOvlPlVjw+HEC5JEgHpyPW1Mm2K9G0YpQSY9be9j61tvChawVGbWJjTQ/rrQ+UBVpmdZ+oqUOECQNz6HceRFGwk6kFu6YInQ/gahxaQs+GUn67/AEqVZsD7+tqhcbUBINhsLG318qzAcvYcSINgRNuYsBQz+GEW89Nt9KKxCFZbga/TnNBKJHMSII1tzoBNuApSItXP7wY1qQvSkDUjX03+lCLEXvWADFOY+K0TUxOgi1cwCPeuVDY0EY1i2wUiBcUjYZIdEjWaepb8MATEkxyFyfah3lIyqEfxCpKkn+UDOFD1lPtQk6GSsCTwsuqy8syjtORJUfgVzjXFpaWpsSUZc52QFkhPrai8e6krlFgUpt1ygK9yD71A9h0SUpKgl37fmkyk+lSc76KKKXZWWmbyZv7+ZqZciY0p+vgbJQkId/iZlZsyfukJyab/AGveoFdnlXyrbPQyKHY3QtTAUD0vUuFbU8q3hQNVfgKMb7LukwcsE3IVJpwjABACAICaNC2DNtAJhIhPyaV4zGycqfKaJ4xjynwJ1PxXHDeGSBO51+prGJOG8OIVJ96E4t2k7uUNwpW52HrQvaPj4JyNGEixI3PIfnVTWskmTFtPxp1GxSfGcQUtRzHMdb6D0oUOk/2rlWmgI6VGDeqJGL5wn9t3EcMyhlJQsNjKFOJKlxJgFRN4Fh0ArKoanb1lEB7sw1nTmJjaAYEdetc90m9zA3mZ8vKhC0DcmRz/ABttTLDxBm2UegjpQFB3QdQo6bj8q4behBGW6o12G/vUXdwZAOY3yj8RU4YUDcASdTpfl1rGIi0ReNRI9Nvigsdw1K/Em5OidPOfKnOIENpKoIgiB4Yva8aVA8rXlaen63oVRinYhgtqlMiD7EVZeBccU4mCoZk3vv8AoUJxDh5kz9ry1B/xSRCi05ItBmh0HsvylCQojoTIqVtGn+5R/wCJpZw/iGdNjmzWiLg6wdjTPCuStIA3ifP8qZCtEmIEEpG4BHWDcVgRYgz5/lWPOXuLpHpPnRJc8AiRNpnnIomA3yCCNPP1oUtyE6EyNKa4hkgWEjehEICTPTyjrG1b2YALUJP63NQFE7b/AK/CjSRlIO8/P+ajVhQDBNhfzNAwC2iPWsW2cppmMMCkkJso2jcWv52NBYyANSOc6Ac76Vg0KnnpggZdE2nlE+tCPYtIxOSCMqFSYkR/N5VHj3yG0BKwkqXEmMoFhJoI4xSXHFIWTLclakiVRYBPJJMa8jUIK1bKyavRBjVu/uwcKolUJgbCQZO2lFqSsKwxmEuiIVcgjX3pVxV0JaypkqzEKVmm6TfwxCZNx0FFYfGgjP4m3EpCidsqlBKhlIgWgiKfihbGeB4tkU44lPiaUkwoSJBAAP5U0OEUoZo1ufM3qsYl7M26SpYWtYEJjI5kUE2A+9EH2q1YPFqU4G86ylLaVwrXMbGesRUmuI12RIw5F79YqbieIDTZM32pgpq/+2J0vzqr8VfLrwSNAY9aKAQcPwpWSo+prXaPiqW2+5R9r76uX+0dSPimr+IRhWSoiVq8KBsTuf6RH6mvN8biitZgzfU7qNyTVErAQvOk9BGlcAbxWzaSRP8AeuVrnQxyqgDccuUTz5VHHvW5I1v0ra2uW/WiYiMVquj5VlEx7cRYQAOYGhFc5T1t88gfKsT1sUi426QakQjwmd6SwE2Esb6kSTPWw+tRqQoE5VEgbEyDO0GsQ4BCjsIIOl9P10rlTDmVSg0YgmZ6HrWMDcd4mltKUZ76xMjlApIO1BSq5BTv1pPinitSVKknUTyrP3M5SYtr51By9nQoaoueFfS7lym+qZ5fy0o4vg9Vdfnn5Uq4NxApfSbi4HSNKueKZzTGsA+m9Ui7IyVFc4Rji2uCYSdfwNW7COlKwCZmYVHTfn0NU3iOEyqkabflTbgfFAvIhWosDzHLzpkAtTiPvGBI5a1Ilw3mxgFUadFDyIvUalSgAgpy7xIj8RBolA0IP3VadYj6UwhMXpQCsWG2xOsTyAvQGLSbqI1k268h8xUzx/ho/pUB5xb8akHjbABSLAwTB/V6JgNnC5m9jmuCPM/hQ77cE20PPXbL8D4ovFYhLTYyqT4UnxGYJ8Um19QfahcGpKmIzBUWtaDAsR/VS36D+zWEBkJF4Mo9Zmf6bg+XWlnaEHuVqRckBPivmJMaczMAeVPMoCXb7f8A1Egfrah8U4lCFqUAUplRFoNsw+IrGKAptgJbaJIAgrB1W5YZb6X16UJxFLilOpvnK0NgJFiAJyiDtaoSS46h1wwkrKtRrmF/ePSm3CHUtNOYmM7jjhSiTEFR+16nWlWhmRucHccX3S1d2nLnG4JH2iY0MGaD4k4S0sIKTBQnwz4gkf7rgCRbSmnDsR4G3Fz3hfKZJ+0CPEPIW9ql4cG1O4lMZ28kxzUopBAO0nSlch0hPgnM/eIeVlSpQCVaZHgjwq6AxBpzwpxDmMbWhMlTXjBNwtPhJHOIv51VsThQMyDIcDv3ttIk9SR7VcuwpCEutLKS4hZgggyFAE5TuJFFrQiGvGMZ3bcDU2T51X8IwlCc7hjW25PSp+OvBx4JBsn60s7Q8PfUtCUpMFEjy0PzalrQyAu0XFUvrkeEAQBPufX8KrrmDTFjeRemmM7PPIQFqSfLUilK1UyYWqIHNZ8gaHd+kj5opwW6G35VEG519fMVRCHBdMiurT6Vqw0M1tAsN/1aiYgWq9ZXTrfiNZWMe4LWCBp1gakfq1bQ1EmDPLX9Gs7pWqSkAgWj+9dNNGDaBvN7dOfrS0LZGhA0+u/kand4qpSSAkAGRmzk9NBUYaVNoSDzm/U8jRfDOGJWo5jFrJBiVbRNZug9ldHCZbSFAefla1ZxFoAIbSiY0v7084xhywsBRBBvbbzpXiFlS0hAJKrDr/auJp3R6UWnGxdguBl1yQMqUqgzuRqB+dWZvCidbAb6gG3r/au8IhSBlgZhJ6G+x2N9KnLe8AnqbegrrjCkefOdsU4tsg5Msg2naqziUFp0xaDarvimJB2JuRy2ny51XuM4HMnNEKBiOfXyFM0KmWDh/ESttKhJB0i5SrcEefxTMNQlQByk6eZ0FUrs3xDKooUfCq3kTb5FW9ThRBIMCPGL6R9ocjYE1kBqgziACkhKToUjy8va1RYYIQFFU25CYAj+9ThJUDIAA1OoMfh82qqdveNKw2FPdSlSz3ZOoghRJ6K69aLMjXHe0bP2LJAUMyVaxeR0sfmkiO1zba8yCkpJGYX0HnXn38Rw2lRPrXf+nOg3Qr2NS4btst6pI9wwGNQ42VoIWFkn4gDpb6VUe2S0qaCEOStLmUATClGApM6SARST9nWNdTjUtCSlYUFJ8gSD5j8aZ9qcAnDuNhpJJQvOeSStQCUk85TA5CqUS9izEYNsspKbqjKEwQQHFakkxEkgRrU/GMGpDKUGbuqk/wApb8ISeVoV5Go3m0NpaVJKgpBzED7AWmSkA2M89QaP4utOI7xxhaEjKlam1KIcJSClS7jKZESJ2pWPEAwWJT3LiXk5g3dvY51EyZGu01nZd9WcgAKkgx94nMnLrrB286VFbic4gwQUrtbUb+YFMOywIxKFEEJKikK2Cot9R71Nj6HPE+6/fllYsQnSCoLSUR4TZVzEUt4TjGWcU84uUkA5AbmSSFFRFpPtc0ellAxakrurMqyYzlUhf2joAAdNbDeq+3kcfWPtJJhJJIMAzJHX61RbRNlk4M0XHAoiZM/N/S9H8SfUcUGgQA0i/lMq/wCSfmjuzzYaSHLFKQT/AOIJjpP4VQmsS6txC0lRW4XVGBP2ik7bCg1aDB1JMsrWBUCTmlP61qg8VZyurA2Jq7MLcQjxKB9IpNxXDIUkkgSdOfnUoOjpyJMqi1QNJm1ctCKlxrBaWAZ/W9QvNkwRXQjlZz3Qmek1oQIvb5rlUbm/T6V22gROvLnTAOqysisoGPbkr0BISOVp+uldrI2JPlUSMQE8yfKT0HQUQ26bqJ9DqPasKjYiASbfWgsY8FAwYIEjnPOgcVjFKMyaCxGJOUq+8Nev+dK82eRzkdsYKKGq+KoeAQ+Sk6d4m4/7k/iKD4bxRDbhRCTlJAWLxfY7igWHUn7oI1HkajLyUrjIAfrP6NOsjE4oviCmQc0gj369OVcuLBAIMRrPS0HlSfsti1ONqSTZsxHRWl/Q+9O1uKAgpmTqIiJ5V3RfJWcslTo7JGYG32VfI/OluKbgA7KTH4UeFBM/G/kKidYzIT0FEBRcVhy050NxVz4dxLvWAM0EkA/1SPr+NIOMMSDCZO3SKzsti/EUH7wkdFJ39vpS+xvReEPBSSiSCZ9NpvQHE+CN4pkMu6FYunbW4+aM7v7wvGom95uJ+lYxiU5s0RYSDqOZjnNOA82a4OcOrIggZVEKJAk3MT6UZwlpbj8qjIiTpuLD5NE9scMSA4gFeucJ1sYm3mBQ3CFhliVyC4QSDsNh9Sa563Z1c1wpFm7M8PabU48UeNainMP5ISAOgKgTSrtn2bSpLz4UQtKUqjU+Eza+88tqt2FUlTYW2sKGovaIsKXYpzMfGAYkEagiNPKJq1nMUHi2EaW4lLakjMJKwCEgWNpJlRURYaTVh4DwfCYhjO40M90LKTlIWCc1/mkTOCyOLbcVl7rKWiq0t/xNxf7wmOQqTgzq2kOOoUZm+YHK4DlAnZCoIg/7hNZmQdiMR+8k4PDwlsf/ANFRIABsBzM71w0lnCrCUkrSwFLM6l1YCEpA5wNKi4ZxppjOhlHjKS6SXAQRGYJmJKgLRGtD4bhqUJDqlZihYW4kEkpTdKlT95QO+0Uo1nKcO2h3vHyVKWhS1KiQhwAhSCDpZSAPTnUGA4UlCkAp8eUFXmu8dIECmDfDUOYhKEFSm2iVOKP3lQkBHWAhM067J8N77FrcVdCCVeZ0SPx9KwBxhOEhlGVwBSVCVgnwgfy9TUzC2kJKWy0ARASgJSlM2A8Op5mlHFMZ3r7LKvvqJXaAUAkgeRplieEYYiS3lBE5gbDy60/XQDzvtC2U4goSuU9NPSuW8A4sBYAyjU/dkedzTP8A00PPhIMAyJ6DT8KZN4F9s5UZXBE5TrHOPSppWx3ITYzsd3iPt/xFJlKo+CNhVExuBW2socGVQsQemhHMV6tgcbndLbiVJVEnpH0mheM8MRiUQpMFI8Ct/fcGqronZ5Mtu8aVtCBIgm9N8dgy24pCxBj9GhlJ0trQbGBHG771qp1J6VugY9daN5AKTpBEAj86lW+EoJmxt6zEVpCAqNZPxvrUfGUwwo84+s/hSzdRbBBbQtfTB9TQryNudvypgpIgGZtOvPT60txjwzKRIzC6fPWPwrzFFvaO+9UBcKVIjdJIqfGI3FyPxpfhXyl9eXfxD1E0xLyyYAmTFjBnTlVmiY27GrIU55JJHuJq1LVOulI8BwwYeF5itSsoVaMpP1uabFczYWI/z712434nPli0zHBlFhaNRc20tvUrSjHS1cOLsRIHlt+dbYVy3inJinHt7kAXtHKq4sFl4KFr5h+Iq4cRZBTE6WuPOgnGkJIzAFSQYkSNr+tSnNRHhFscYbiGZKQIkpCjJyj1J2FCY7FJBgLM5sxygxvI56ZT60gVjVOKubgeE84JP1P0rl3iEkESSVAkncn7Xp0rmlklJllFIKfxJ1hSYJvM67A67Ggsa1nIBuTz60Q/uCmPFmsdtvxtS8pm4JIMGTyPMUyDyo3hMcpgQgkaJg6RaZ9gas2D4mh0SSEL2Gqdrf5qoOIVAJG977VKtWXxgiCdJuLDUbdPWmUmhGkxz2kwIWwpY8LiAoAjkYSU/wBJB9KVpWUhxp0KblchNig+LMClw2EGxO6aPweKKkKQsSgpIN7wda74jhnXGFNIUk5k2VF1AwfIGNTVYzUibjRRe+a7tAA/jh7MVn7OTQJ10tOm9WFSXShS2yQ0lhSJcTH2rkJH3iSAJpNhezTjjzqAUgNwDIFs8XEb2mvQGcEVZApRWlEEhUQVDSY+1HtNOwEOGwoaaShIjwjzKlaknczTvANow7DiESVIso6SbSfmglOgLClGIgi24uPIVxhnkrWV5spUAFeLWD9aEP5MyLFYta3MqMsMpE5heTM38otUPEOMuqSMzeS0Aiyb+elZwlCTiHVd4FhZsE30tBnlWcecOXIRYq5bC9qLXsyFWAxSQvWCIF/mrIXUeJaSFr0kHQfnS3g2DQUJBTZRUZO4AjX3qLi3Dm2UKWrwnVOUx8edaNpGdAWDccDrrqgUZilIBGovpTlKi4Skjw63sI/W1IsLii4y2nxKUmyQozJJ1noJp7isVa8Agaf7oi9OhWUztZhQCFhM+Ip8xqmqy6+c06QIFW7jwK2F3kognrFvzqmquocoihIKIl61lbWzesrBPYWJTppFpNwfyofjj38PL0JothmBYW2mlXG3JVHJO4jVVRyuoDY9yAmcQCgZvI9YJqROCQ4shYAA/l1JiYzUt4+8GkpKT1J+KlZ4ghKWlJWDJBVzEgA/SufGtWdEw1ns0jvs19Psg2MCfOim2UpVISIzAigeJ9oiFktkTY+n+IoN/j3eJsQknUAEmemwotN9Cof43tKEEIyZgSFE2gDaBuZ50yw+JLqc4kAWP+a84S0XHRCiCshJJv8ATrTzD/vzEpCcwG6b1aGloTJLk9lubx82BST6fN6lDywRpYSdgfXaqR/qBN3G15v6D+FFs8MU64lXiS3YmZBPQCntk6RaHyVyFWNxMz5XFKnXfIGI1vb9GmZEiUxpB9Kp3GsW4g5kQQLKT7GelSyq2h8bG+MCZEE21MWv+hXLIjxCFXjyH+aWMceQEyo+GdxIv5Uww60qA0IMGx+ahxKWZBANiADbr61mdRIJzHMb8oox1sKEA3O/nt/eunUpEgc5/tNC2EWvonxR4hYA6G97VHhsN9rMBlIN43GnzROMUAPva/QfIrMPly784mY/UCjugG2WITl1BkzynbyqVrG5Fk8wEpHlEn2HzQOI4yhFtTrA/E6VA0vMc51NvIcgKdaFaGnZ1onE4si4C0A+xj5p2pOWZ12jcTf1qsdmeNJQrFKgmVlW0wmdt4FzG1WB13NBAmZ/MGuoiENNrUDCEjWCrf8AGI9KrOKxEYgJUAmCDG1hzqz46QxmQSmBN+Q+fSqkG0v4rNsE5z5jT3O1N0gewjs9g+9Q4tZKAlRIKfesxwUCPGVkCROwP46VNw3jaRnS4nKCDMedhbpUCsSHHCkQApSQI5aCkdUMrGeG4ottKAtsgIGqb/O15oXieJYxOUFagVWjQ/NqsKWEBSoNtr28r1Tu0P8A6pAsBIiAP1vT7SFeyNqG8Q2nVKSSPQGDTnFNSoFKSo6qIHxVa4li4dhA0I/vT1lDgIC1A2kxoLDemAaxzAEggSoDwn6GvPHkAExGp+tei8aShDecGVEGNjPOKop4YTWkZCsiso1zhRnWt0ox6otkKSCvWOdV7iLnjWBJjKNZ9KftJEJAAURqSbDlrvVaxzv8Zz+sfBrnz/ikUwrYLxZiUJSq5MjnFc4bCJLCJEFVvIJMe5N61xLEXBAsPnmagdx+RMEKna1vFe3rNRg3xpFpJXYsUzLhjSaZNYAazFQYSf5Te+hq04Dsg69hTiQpKUCbGZt0indilbbZHfNiYlYvyuK9DCiRaDXmWKc8RiZH4V6NgcUlxpKiB4kgyEmDz+Zrox9EMnYQu5B9P7UPMdBIojKBqbfqKVYTjTS1OJPhCDCiRvJEW2ouSW2KlYeVEJIPWIGvtVYfxSEqN+lPuG8TacU6ASA2CSq8ZR9LUkcwiVpJk9BpM6HpaubLLk9HRjVdinFYdvKvIbEXHInQjpI+aa9m2sycyrnKRfabUofwpQSehB3sabdmVyknaPy+tSlfEquxtgspuRsK26wJ6XNB4PEQY9qk4xj0oV4iAY0qaux3Qm47jAkBIUoGNiai7OhRbKlFSyVGJJ0GnzQHFnc/iSJBMTFqdYTwpCER4QBM7jUj1qztQJf3HTrGpI1IHkOVYy2pMgpIjmCLVJjnbSTcRB611xZ0q7skkJUhubq3mTcnranxQ5IScqYrYa7tkYiDKcUcxmxQYSQfc+9WbsxjgF92rNLE3IsQFQmDuYAoHFLw5w72GbJBKScqtc2sgnW6RXPCuMq7u4zEhFxtlGxiRfaunTVka2Ou1HEIJg5kkEBWkk6iPL6Upw7YaZTIjOcoO+lz5AVGXHMbiUNiSE+IzsPPei+IugLSyjx93mUToAo7e1NL8QLsAcfkQSgNXSASM5jSd71jCGlxBcSRpvpe5japcXw5LmDZXYEBU9fFEE+tD8DC0q8PiM5SARuDfytc1L61SobkdYhDmUAvSImDIPnfW1K3yr7RWFHUbwPwqzcWSnKc4zERlIvA3v0vSVDAK84EeGFDY9I9RWqSdWa01YBwl8JdOdJUo6AirJgHFlKjoQdIA95vVczq74KSSCbDbWiuIPKU4IJIUBmTeVECRbe5+KqhGMOIMpz+JUWuCdOd+VRNYZo6KHvQXEMQktBMHMlUAn+UiY96UHy+KzMP8Rw5GY+n0rKrbi76fNZQCejhZEAQJ0JGv6+lVN9zxrPNR+tWlROXxQryEREfNVNYlavM/WufO9IthXZFjElUAbn41mosQzCxJmfimCsWW9ACCAPbX4miW1Id7ptIKlqJ2Fpvb+9LCkhpW2G8EzrStIWAEJk+MJmZgCTelL5UFAKJgiR4rQfK1XXhvAmh3qXAkJEBJAkzPiMxflHlSnFcEZClKgpSLARc6HMdh6VzfdG+y6wzfSKLjl+LpNXzs7xRDjKEJMKSkAjcQAJHOaUvdlFlkqggCVZlbj/FR8D4WtOJSrLASm8GxtH1vXZjyR6Rz5cUltotKiRoD5yJ9qrWNDzK4aUDmhwCBmT3ZJF45qPnVqVreKQcfJyBSRIzaxJkXHpIqrSZBWgLD4xbbTls3egFSvs5QTJHvSDFcScXoShNpM+9/wAqs3HsLKUzqEwZsJ2HXeq2zhSpWVRskWEVFpRbsutrQ4w+I7ttIbUnJqqB9o/ykkevrQuF44lMttoCeqbTym/OiFcAU4UoBVcTABJ8oFHYPsgWioZVSU7pM3E6fNK2muh+tEPBnczgBpa0kOYlUwQonXT3p01w55OVfcuiAdW1DaRt1iouD9nHFArWlSSLpBBAvuZ3qStWx7TJMNiG0ILQTmSSc8nQ2i3IAa0qx2NQlJAi3LX3FM+Jdm1JAkQDuN/WluI7NpCSoqI0gEwTOluVqrGSkLNi3D8RUtWVRJTIjen2Nxk5ACVBIEagACZ1JgSZpRhGVoMJCVCdIE/Wa6xJeKvGhfKCDEetdSjrRyt72bGKzLzn7UZfkk/WrDiMSGWm2UwCbkjc6mqrlc1ym3SiHMWrvErWgnLsDE+u1p96DhpIeE0m2XPs9DLa3lfaeMAbhIsPek+LdlRE3kkmIvUye0iX1j+CUgCyUnNGgAgenvW+IMuFVmjMXOwtp53rTi+NIRPytmYNpSm0IulMXUNgFkz5mswGJQytySCsxfUlMbHrWuGY8pBQqRAgiYvr60m4pikpclJ8XSLbEW86aKqOwPsc4oKcyrnKk2AM7aUrw2JKXjcRN/rRHEeIKWIUIgCB0qPsxw3PiJXKUwfFExtPyKk5rkOoPiKOI4wDKQYIkzJ52ttTTi3FQ53K0wFAAQP6Y+opVxzhGXEKSDmGeAoCxvEjpNWntb2eaQqGkhGRDYMDWBc+sTP51aOyctFdaxYGoCr70UnENnVv2NCjhKjopJ9RWDhzyfuk+VAxt9xnMfCf0KygsQheYykz5VlAI+/fcVnUFJIAzAAJASSOZJ0i9qbcJ4C3iAqApDggwlaViCRzg70PxHD9+vvO7VkQJWZ0E3M6AkbdKsvZ1rDso7xtpQzAXUcyiPKbCufnBq56Oj653UFYuxHYYpTJWYAvEUFwjCoYdVqpZskkbamB5b1e/wB+YdS4gK8QkQSU3ibK09aqLvAH2XO9DSz/ACqBCoB8xBPWjOClDwFUnGXmO8DiDJKwMsWEiZ3tUWOxDalAFQ9Kr68TCiohxJgxmQT4jAmUztNcNYoC2YaROaDJ1MLivMfw2ejH5UVsb41OYR3kJiIBtU3BMOnKUkDaFWJHPz2pK8hajlBBBgkjKTbQAg2uPpUrZdCE2OYrzGLHKBATI0pf6ecVSZZ/IgyyDDhKSqARNhF56nlVNxJKm3DMKQ6pBB3KwqI9FU0w/HHUJCXEk5hNwQRXa2kO5rkaKKSJiLT1ro+PjnF+TOT5E1JaRJwXhbWJb/8A2FFpYMABQvOpg6VrGdlmWHQUlZSZSsrAuANGwIJPUwKla4y+1GVDS08ymFedtazE9p/3nDw82IzSMkyItMnSvQnGLX7OGDaf6CkNl1sIuhLdgoENyLRNj4tb9RUOFdSwqTnWAfvkKgXAgjXw/Sl6+KI0JUkbAiZPS9/OKGxTKlNkpWmBOpIPh28qC8V+Qzab/HRacf2t7xjInOhU/aSoxa0a7ik7nGXVwlwnu7c3FJi1lKi3lVbawTxTIIOhAC79Lda7Rh8WkmQ5e1jNNxm/aNzx/wCL/wCnof8A+JKxDKCHSkRbMggwek0k4r+zReUk4psQJggg221tNJ14/EZQFrfCiREqIFhpBN6kw7OJWFTmsoiTJPOxOtjTrBBEXlYLgeCIQ6M/iQDci+aD8SKZcYcwqlAIZKRsMylHb7swPpWKwCkJkkgk2m3sBrSl7AkEnvFZjJsIuIIv+tKdpIS2xg7ge7SS4gMtxJ0JUdAB50K6UqyltYKVD7KkeICRM6g3HtQLl1JMrXv4jzHisesVvEcS7llRvnJDaOQzb+96FVtjWSp4EgqJaWlCgQfCZgpvsbeVNMNhFlQSFJKtytUT5UAjC4dDBQSQf5/vqXuTGv4Uu4RxaQ4lf8QJBKJMKIBsJ5GhaBTDu1HZjEMKL2WEHVQIMHmRsKrfCcD3zySqzaTJPPpVmHbF0tOYdYzoW2RBN0lXUagVXsLiXWk92E5kpKoggiVG8n2pcj8fEeC3ssXGUoQBACjIjp0oVjiKxMWUBJiw6Chji1hsFwpgjQag1G3iwqQLCbcidya8+OJydM9B5VCOgPHrJOcyTmk8tQSIp5i8YXbpUTmEHMZNoEegAFKXcgRciSduWnvQuGkzkm17SbbA8q68ilFXF9HNicW6l7J3uBv5j/DVPSpMPhH0EBRU2nqfpTprjjgWpaEzmbEZvs5rz6gComi4+A84TlnKqQBpM5QK32eN+xPr3+jlxxZOsaW9K1UWNQwVmFuAWtBOw3rKn5D+JaOF4bFNsOMNYd7u3ZzJXkgzE9dBE0cnguPURlw6ERpncmB5AVczxhCdBUK+0fKqS+PjnXJWaPyckPxdWVrD9gcWtcuONNjWEJKvrV8wmByICZzQAJiNOg0qvudoHDoYqFfFHT9+KtBRgqiiMpubuRaH8EiPElPqBSxzgmEcWUlpMgA6RM1rheGcWlZz5rCMwlOYTpUOAwpS/KlhSrpmIvCTEAxvFG7Acvfs+wSv/ajyoF39l+FOhWnyP5VZ/wB6IJEJJGo0NZ+/jcRW8TFRV+yxofZfeH/cfzrWC/Zwlp0Od645GyiSPrVuOMHOs/e+tDijWV1/s2vKQLdYBPpNUzifZ1TLhOVa0nWUkH0vFeqfvHWs7+l+qI3NnkLfEGkpyrzJAJIKmlykxGqZnU0vxz7JSlKcQnwSZhxKpOuqLivaVlJ1Sk+aR+VQqwTR1ZbP/YPypHgi3YyyyWjxlniqEZCFsqMeKVFInY6Uww3GwAD3rNvud4L+vnXpi+CYY6sN/wDgKhX2Ywh/+O1/40fqB9hQGcZhy4XFrbK7EfxBGbeBNFL4y1dJW2QTqHRNxrVwPZPB74dv2rlXY/B/9O17UVB32I5FOxPGGCkHOgqFoziw5yTQS+KNA2La7GStxINxsBO9X0djsH/07fsfzrg9jcD/ANOih9Nu7Y6ytKjzlWKaUlILrKDNzmmAfLU0FxTGYQQhKy4IJUrmbQADoBFeqjsjgf8ApkV0nszgh/8AHb9qooUqJuWzx7D9oEpEFPeHKQCJ1IidKk4LhGXDLhW0dPCgmR57e1ewDheETo02n2reXDDRKfQ/lW4I3NlW4JwPBJTpmUYlSwZNEY/sGw8czSi0rmn8qtLqmUR4E306+lcJ4i2HEpBSM3KLe1USQlsoLn7PMYgyh5tfRaQf+QNLOMdksUhpS3EsgIBMohM+m9evkDnSbjnZpOIiVKTAItBSZ5pOp61uC9B5M8ExC1A/ZMk2q18B4BiMOr+I2UJMFaiTMC8AA05xv7KlmcrgN+X4TTFrh2KZw/culTw2URcAaCZ0pVD+QuX8Fc48kllJQYKrxEwD151G3h2+7QStxZTMZfCL/wA079KaqxLTZIcKgOSRBiRImOU/FCJxLBJyyL7nW5ufSPapfWhuQjfxLYVAERH2hJ0GprKGxrCS4rx1lNQD0j/UCa6S8s6U4wXZsHWnuG4KhI0FNxBZVWOHur0mjhwsNQXTmOyJ1P8Au/Km/EeKpaEJ1qr4viuUifE64oJbT1UYB8hNBoNl+4TPcgq1VJt8AelInVGHEg+PvFX5eFOX5qwgZUgfygD2EVVsG5mce/rP0FNXRmG8K443iG0rsFaKTGitCn3FvMc61xHhZeRmYdKDqI8ST5g6eYqm8J4kcNjXEaIWqT0JuFe8ir22sG+htcWkAzHlr70q2YryEYkHKoiRtEe0VteJeTqmny05xlXGcaEWnqPiaBxPEwyUh4eAmM+wOwVyB50GqCtiwcZO8ipk8b5ml3D3Q4sreIT3ylIZRsMk69SYFAJ4w2ptcpKXWxKmzvlMKynoJMHlSLIijxP0WRHGQakHFR/MPekuGxjS0NqSqzhKUg2OYCYP63FE91GqQfrVFKyTjXYx/wBQ6+xrDi5+8oUuTBOkV0QQKaxQ3vydHPeuFOLGq0n1oLKTW0NE6fWawAlWJc/mqJTy/wCb4qJ1wi2tDuYiKxgo94fv+xFYGB99ZPrStzEq2FD4hpwJzKORO5NK5JDKLY+C2UnQE+9MGWMygFwBrkGwG6uZ0tSrhKGmmUu3U4sSCrYX0G3nTHhSswUs/eMeg/vTLYHo3xDhjcZ8skEAST94hJ+CaGwzaENjuwAZBmNYVkWD5E0zxhlCR/vT8GfwpA6lSDiCnYqcSOt8w9SAaLANcxEga/yk/wDEn6VC1xyDE3GoVYj0NC9neNJx+HLoGUhRGXcREedTOpbcs6m40XuPWsgsYN8ZB1AohOJbXvFIneE5RIMjmLj1FQKbWnQz5UybAMuIdlmnrwJ6flSTEfs4bN/xIotvii086NZ7RWg1rQCl4z9nLYWRfbc8hWVa8ZxVJWTB226CsoaGovWJaAUYEb0tx7pCTB2rKyszFKcdJWSTNJeyrhc4w1nObKpRE7ZUqI9qysqTHievv71WuGi739Z+grKyqPsDKR2itivQfWrf2ffUWkyZrKyprs3oaqV9k75gPQ61JjMMlxBStIUk6gisrKdgKa1wxslxsplDZJQCT4TOxmaIxrCU5HQlPeAHxQJNov8AzW51lZXH7OuxJxZoJw8pASQ6lQi0EpMkAWGg9quCDLzoOgDceoUTWVlUx9sXL+KJ3GxyoRSaysroOVnXdiNK7SgBIgVlZQAAvKrjDNguJBEyFT6ZY+prKysxkD8JeKsTiEnROUJEAQJVypB2rxCjiggk5BlhO3tWVlc8ujqgvJ/6G/Fn1Qb6C1O+A/8ApWeqAT5m5PvWqyuhdnL6GLiril+GuFE3mf8AkaysphTzrsJilIxpaSohBdVKRpYLivReIIE1lZQiNIj4a8qYm3Kpcc2AbWrKyqIRgjqAdqBcbFZWUrMencNwLaGUJSgAZRtOtzc9TWVlZWK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80" name="Picture 4" descr="http://joker.vulanude.ru/uploads/posts/2011-06/1309231732_1309231120_1309216216_1309196796_p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143380"/>
            <a:ext cx="2849148" cy="2143140"/>
          </a:xfrm>
          <a:prstGeom prst="rect">
            <a:avLst/>
          </a:prstGeom>
          <a:noFill/>
        </p:spPr>
      </p:pic>
      <p:pic>
        <p:nvPicPr>
          <p:cNvPr id="50182" name="Picture 6" descr="http://t0.gstatic.com/images?q=tbn:ANd9GcRX-KLmQWg0A43GB1y0zGRPC8P5vo-2Rdh06KN6fKx_5wGb0zhhx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5143512"/>
            <a:ext cx="2867025" cy="1590675"/>
          </a:xfrm>
          <a:prstGeom prst="rect">
            <a:avLst/>
          </a:prstGeom>
          <a:noFill/>
        </p:spPr>
      </p:pic>
      <p:pic>
        <p:nvPicPr>
          <p:cNvPr id="10" name="Picture 2" descr="http://t2.gstatic.com/images?q=tbn:ANd9GcSjBEwXL3Rm0ffgsn5xhjRRsKEEs1WnFHAF3eOTtm8FIRnmZXlfG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82" y="285728"/>
            <a:ext cx="1433051" cy="101440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14282" y="1928802"/>
            <a:ext cx="3714776" cy="214314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Д.И.Менделеев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А.Авогадро</a:t>
            </a:r>
          </a:p>
          <a:p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1928794" y="3071810"/>
            <a:ext cx="4214818" cy="192882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М.В.Ломоносов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Я.Й. Берцелиус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Кто из химиков ввел</a:t>
            </a:r>
            <a:r>
              <a:rPr lang="ru-RU" sz="2400" dirty="0" smtClean="0">
                <a:solidFill>
                  <a:srgbClr val="FF0000"/>
                </a:solidFill>
              </a:rPr>
              <a:t> современные обозначения</a:t>
            </a:r>
            <a:r>
              <a:rPr lang="ru-RU" sz="2400" dirty="0" smtClean="0">
                <a:solidFill>
                  <a:srgbClr val="002060"/>
                </a:solidFill>
              </a:rPr>
              <a:t> химических элементов: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2" cstate="print"/>
          <a:srcRect l="32896" t="20362" r="47366" b="49095"/>
          <a:stretch>
            <a:fillRect/>
          </a:stretch>
        </p:blipFill>
        <p:spPr bwMode="auto">
          <a:xfrm>
            <a:off x="1000100" y="428604"/>
            <a:ext cx="428628" cy="642942"/>
          </a:xfrm>
          <a:prstGeom prst="rect">
            <a:avLst/>
          </a:prstGeom>
          <a:noFill/>
        </p:spPr>
      </p:pic>
      <p:pic>
        <p:nvPicPr>
          <p:cNvPr id="49154" name="Picture 2" descr="http://dorohoff.com.ua/wp-content/uploads/2009/05/mendele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643050"/>
            <a:ext cx="2701220" cy="1728781"/>
          </a:xfrm>
          <a:prstGeom prst="rect">
            <a:avLst/>
          </a:prstGeom>
          <a:noFill/>
        </p:spPr>
      </p:pic>
      <p:pic>
        <p:nvPicPr>
          <p:cNvPr id="49156" name="Picture 4" descr="http://lichnosti.net/photos/2607/sets/3_4e980c909a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500570"/>
            <a:ext cx="1576574" cy="2176441"/>
          </a:xfrm>
          <a:prstGeom prst="rect">
            <a:avLst/>
          </a:prstGeom>
          <a:noFill/>
        </p:spPr>
      </p:pic>
      <p:pic>
        <p:nvPicPr>
          <p:cNvPr id="49158" name="Picture 6" descr="http://t2.gstatic.com/images?q=tbn:ANd9GcT0KtzyR7clhgYqOkbowhO5MnXO8B_sIgvIrp2kR79a3bZr8IpUd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857628"/>
            <a:ext cx="1790700" cy="2562226"/>
          </a:xfrm>
          <a:prstGeom prst="rect">
            <a:avLst/>
          </a:prstGeom>
          <a:noFill/>
        </p:spPr>
      </p:pic>
      <p:pic>
        <p:nvPicPr>
          <p:cNvPr id="49160" name="Picture 8" descr="http://t0.gstatic.com/images?q=tbn:ANd9GcQB0HynaydS1oWkawWY5caHIiQoXtsbZBuIku6eKja9emducVBaW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2400" y="3571876"/>
            <a:ext cx="2222067" cy="2714644"/>
          </a:xfrm>
          <a:prstGeom prst="rect">
            <a:avLst/>
          </a:prstGeom>
          <a:noFill/>
        </p:spPr>
      </p:pic>
      <p:pic>
        <p:nvPicPr>
          <p:cNvPr id="11" name="Picture 2" descr="http://t2.gstatic.com/images?q=tbn:ANd9GcSjBEwXL3Rm0ffgsn5xhjRRsKEEs1WnFHAF3eOTtm8FIRnmZXlfG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58082" y="285728"/>
            <a:ext cx="1433051" cy="101440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428604"/>
            <a:ext cx="6629400" cy="1143000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Биология</a:t>
            </a:r>
            <a:endParaRPr lang="ru-RU" sz="66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" name="Содержимое 3" descr="253315_pole_-zveri_-afrika_-priroda_1920x1200_(www.GdeFon.ru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942306"/>
            <a:ext cx="6629400" cy="4143375"/>
          </a:xfrm>
        </p:spPr>
      </p:pic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6718626" y="1628800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7728823" y="2276872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8217652" y="3429000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8" name="Овал 7">
            <a:hlinkClick r:id="rId6" action="ppaction://hlinksldjump"/>
          </p:cNvPr>
          <p:cNvSpPr/>
          <p:nvPr/>
        </p:nvSpPr>
        <p:spPr>
          <a:xfrm>
            <a:off x="8083152" y="4581128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9" name="Овал 8">
            <a:hlinkClick r:id="rId7" action="ppaction://hlinksldjump"/>
          </p:cNvPr>
          <p:cNvSpPr/>
          <p:nvPr/>
        </p:nvSpPr>
        <p:spPr>
          <a:xfrm>
            <a:off x="7445424" y="5373216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85720" y="2786058"/>
            <a:ext cx="3429000" cy="250033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Каури</a:t>
            </a:r>
          </a:p>
          <a:p>
            <a:r>
              <a:rPr lang="ru-RU" sz="2800" dirty="0" err="1" smtClean="0">
                <a:solidFill>
                  <a:srgbClr val="002060"/>
                </a:solidFill>
              </a:rPr>
              <a:t>Мурекс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857488" y="2571744"/>
            <a:ext cx="3429000" cy="2428892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002060"/>
                </a:solidFill>
              </a:rPr>
              <a:t>Тридакна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Мидия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285728"/>
            <a:ext cx="6629400" cy="207170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Древние финикийцы первыми научились окрашивать одежды в великолепный пурпурный цвет. </a:t>
            </a:r>
            <a:r>
              <a:rPr lang="ru-RU" sz="2400" dirty="0" smtClean="0">
                <a:solidFill>
                  <a:srgbClr val="FF0000"/>
                </a:solidFill>
              </a:rPr>
              <a:t>Пурпурный краситель </a:t>
            </a:r>
            <a:r>
              <a:rPr lang="ru-RU" sz="2400" dirty="0" smtClean="0">
                <a:solidFill>
                  <a:srgbClr val="002060"/>
                </a:solidFill>
              </a:rPr>
              <a:t>добывался из морских моллюсков. Как называются </a:t>
            </a:r>
            <a:r>
              <a:rPr lang="ru-RU" sz="2400" dirty="0" smtClean="0">
                <a:solidFill>
                  <a:srgbClr val="FF0000"/>
                </a:solidFill>
              </a:rPr>
              <a:t>эти моллюски</a:t>
            </a:r>
            <a:r>
              <a:rPr lang="ru-RU" sz="2400" dirty="0" smtClean="0">
                <a:solidFill>
                  <a:srgbClr val="002060"/>
                </a:solidFill>
              </a:rPr>
              <a:t>?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" name="Picture 2" descr="http://lifeunderwater.ru/wp-content/uploads/2012/02/S0015.jpg"/>
          <p:cNvPicPr>
            <a:picLocks noChangeAspect="1" noChangeArrowheads="1"/>
          </p:cNvPicPr>
          <p:nvPr/>
        </p:nvPicPr>
        <p:blipFill>
          <a:blip r:embed="rId2" cstate="print"/>
          <a:srcRect b="49324"/>
          <a:stretch>
            <a:fillRect/>
          </a:stretch>
        </p:blipFill>
        <p:spPr bwMode="auto">
          <a:xfrm>
            <a:off x="5314003" y="4071942"/>
            <a:ext cx="3566150" cy="2571744"/>
          </a:xfrm>
          <a:prstGeom prst="rect">
            <a:avLst/>
          </a:prstGeom>
          <a:noFill/>
        </p:spPr>
      </p:pic>
      <p:pic>
        <p:nvPicPr>
          <p:cNvPr id="9" name="Picture 2" descr="http://t3.gstatic.com/images?q=tbn:ANd9GcTmpbNq0Kt5ikEkHgE4BQi1ke1i8l_QDVcIfCo0uhOgSjZ6JQDVQ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142853"/>
            <a:ext cx="1325740" cy="926540"/>
          </a:xfrm>
          <a:prstGeom prst="rect">
            <a:avLst/>
          </a:prstGeom>
          <a:noFill/>
        </p:spPr>
      </p:pic>
      <p:pic>
        <p:nvPicPr>
          <p:cNvPr id="24578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5" cstate="print"/>
          <a:srcRect r="83553" b="72850"/>
          <a:stretch>
            <a:fillRect/>
          </a:stretch>
        </p:blipFill>
        <p:spPr bwMode="auto">
          <a:xfrm>
            <a:off x="1071538" y="357166"/>
            <a:ext cx="357190" cy="57150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158" y="2714620"/>
            <a:ext cx="3429000" cy="300039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Гепарин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Аскорбиновая кислота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000364" y="2428868"/>
            <a:ext cx="3429000" cy="257176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Холестерин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Тироксин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Химическое  соединение </a:t>
            </a:r>
            <a:r>
              <a:rPr lang="ru-RU" sz="2400" dirty="0" smtClean="0">
                <a:solidFill>
                  <a:srgbClr val="002060"/>
                </a:solidFill>
              </a:rPr>
              <a:t>из группы одноатомных спиртов, которое при избыточном отложении на стенках сосудов и желчного пузыря приводит </a:t>
            </a:r>
            <a:r>
              <a:rPr lang="ru-RU" sz="2400" dirty="0" smtClean="0">
                <a:solidFill>
                  <a:srgbClr val="FF0000"/>
                </a:solidFill>
              </a:rPr>
              <a:t>к развитию атеросклероза</a:t>
            </a:r>
            <a:r>
              <a:rPr lang="ru-RU" sz="2400" dirty="0" smtClean="0">
                <a:solidFill>
                  <a:srgbClr val="002060"/>
                </a:solidFill>
              </a:rPr>
              <a:t> и </a:t>
            </a:r>
            <a:r>
              <a:rPr lang="ru-RU" sz="2400" dirty="0" err="1" smtClean="0">
                <a:solidFill>
                  <a:srgbClr val="002060"/>
                </a:solidFill>
              </a:rPr>
              <a:t>желчекаменной</a:t>
            </a:r>
            <a:r>
              <a:rPr lang="ru-RU" sz="2400" dirty="0" smtClean="0">
                <a:solidFill>
                  <a:srgbClr val="002060"/>
                </a:solidFill>
              </a:rPr>
              <a:t> болезни: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4036" name="Picture 4" descr="http://t0.gstatic.com/images?q=tbn:ANd9GcSrp3eyoAMdJiacFdtIariT54T-xANvc4Sd8PtIvtNNoWRR1A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3983128"/>
            <a:ext cx="3265892" cy="2446268"/>
          </a:xfrm>
          <a:prstGeom prst="rect">
            <a:avLst/>
          </a:prstGeom>
          <a:noFill/>
        </p:spPr>
      </p:pic>
      <p:pic>
        <p:nvPicPr>
          <p:cNvPr id="23554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3" cstate="print"/>
          <a:srcRect l="32895" t="-3394" r="47368" b="72850"/>
          <a:stretch>
            <a:fillRect/>
          </a:stretch>
        </p:blipFill>
        <p:spPr bwMode="auto">
          <a:xfrm>
            <a:off x="1000100" y="285728"/>
            <a:ext cx="428628" cy="642942"/>
          </a:xfrm>
          <a:prstGeom prst="rect">
            <a:avLst/>
          </a:prstGeom>
          <a:noFill/>
        </p:spPr>
      </p:pic>
      <p:pic>
        <p:nvPicPr>
          <p:cNvPr id="9" name="Picture 2" descr="http://t3.gstatic.com/images?q=tbn:ANd9GcTmpbNq0Kt5ikEkHgE4BQi1ke1i8l_QDVcIfCo0uhOgSjZ6JQDVQ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4" y="142853"/>
            <a:ext cx="1325740" cy="9265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357158" y="2786058"/>
            <a:ext cx="3571876" cy="285752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Британские острова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Филиппинские острова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2928926" y="2357430"/>
            <a:ext cx="3571900" cy="278608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Алеутские острова</a:t>
            </a:r>
          </a:p>
          <a:p>
            <a:r>
              <a:rPr lang="ru-RU" sz="2400" dirty="0" err="1" smtClean="0">
                <a:solidFill>
                  <a:srgbClr val="002060"/>
                </a:solidFill>
              </a:rPr>
              <a:t>Галапагосские</a:t>
            </a:r>
            <a:r>
              <a:rPr lang="ru-RU" sz="2400" dirty="0" smtClean="0">
                <a:solidFill>
                  <a:srgbClr val="002060"/>
                </a:solidFill>
              </a:rPr>
              <a:t> острова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629400" cy="174783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Черепаха слоновая </a:t>
            </a:r>
            <a:r>
              <a:rPr lang="ru-RU" sz="2400" dirty="0" smtClean="0">
                <a:solidFill>
                  <a:srgbClr val="002060"/>
                </a:solidFill>
              </a:rPr>
              <a:t>, которую описал еще Ч.Дарвин, самая крупная из наземных черепах. Она достигает 110 см в длину и имеет массу до 400 кг. </a:t>
            </a:r>
            <a:r>
              <a:rPr lang="ru-RU" sz="2400" dirty="0" smtClean="0">
                <a:solidFill>
                  <a:srgbClr val="FF0000"/>
                </a:solidFill>
              </a:rPr>
              <a:t>На каких островах </a:t>
            </a:r>
            <a:r>
              <a:rPr lang="ru-RU" sz="2400" dirty="0" smtClean="0">
                <a:solidFill>
                  <a:srgbClr val="002060"/>
                </a:solidFill>
              </a:rPr>
              <a:t>распространен этот вид?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6084" name="Picture 4" descr="Галапагосские острова: Знакомст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4643446"/>
            <a:ext cx="2667002" cy="2005587"/>
          </a:xfrm>
          <a:prstGeom prst="rect">
            <a:avLst/>
          </a:prstGeom>
          <a:noFill/>
        </p:spPr>
      </p:pic>
      <p:pic>
        <p:nvPicPr>
          <p:cNvPr id="46086" name="Picture 6" descr="Галапагосские острова: по следам Чарльза Дарви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428868"/>
            <a:ext cx="2381250" cy="1790701"/>
          </a:xfrm>
          <a:prstGeom prst="rect">
            <a:avLst/>
          </a:prstGeom>
          <a:noFill/>
        </p:spPr>
      </p:pic>
      <p:pic>
        <p:nvPicPr>
          <p:cNvPr id="22530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4" cstate="print"/>
          <a:srcRect l="69079" r="14473" b="76244"/>
          <a:stretch>
            <a:fillRect/>
          </a:stretch>
        </p:blipFill>
        <p:spPr bwMode="auto">
          <a:xfrm>
            <a:off x="1071538" y="500042"/>
            <a:ext cx="357190" cy="500066"/>
          </a:xfrm>
          <a:prstGeom prst="rect">
            <a:avLst/>
          </a:prstGeom>
          <a:noFill/>
        </p:spPr>
      </p:pic>
      <p:pic>
        <p:nvPicPr>
          <p:cNvPr id="9" name="Picture 2" descr="http://t3.gstatic.com/images?q=tbn:ANd9GcTmpbNq0Kt5ikEkHgE4BQi1ke1i8l_QDVcIfCo0uhOgSjZ6JQDVQ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3834" y="142853"/>
            <a:ext cx="1325740" cy="9265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285720" y="2714620"/>
            <a:ext cx="4071966" cy="250033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Хлорофиллы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Антоцианы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3071802" y="2071678"/>
            <a:ext cx="3571900" cy="264320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Каротины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Аквамарины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357166"/>
            <a:ext cx="6629400" cy="185738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Это растительные </a:t>
            </a:r>
            <a:r>
              <a:rPr lang="ru-RU" sz="2400" dirty="0" smtClean="0">
                <a:solidFill>
                  <a:srgbClr val="FF0000"/>
                </a:solidFill>
              </a:rPr>
              <a:t>пигменты – гликозиды</a:t>
            </a:r>
            <a:r>
              <a:rPr lang="ru-RU" sz="2400" dirty="0" smtClean="0">
                <a:solidFill>
                  <a:srgbClr val="002060"/>
                </a:solidFill>
              </a:rPr>
              <a:t>, которые обусловливают</a:t>
            </a:r>
            <a:r>
              <a:rPr lang="ru-RU" sz="2400" dirty="0" smtClean="0">
                <a:solidFill>
                  <a:srgbClr val="FF0000"/>
                </a:solidFill>
              </a:rPr>
              <a:t> красное или синее </a:t>
            </a:r>
            <a:r>
              <a:rPr lang="ru-RU" sz="2400" dirty="0" smtClean="0">
                <a:solidFill>
                  <a:srgbClr val="002060"/>
                </a:solidFill>
              </a:rPr>
              <a:t>(в зависимости от </a:t>
            </a:r>
            <a:r>
              <a:rPr lang="ru-RU" sz="2400" dirty="0" err="1" smtClean="0">
                <a:solidFill>
                  <a:srgbClr val="002060"/>
                </a:solidFill>
              </a:rPr>
              <a:t>рН</a:t>
            </a:r>
            <a:r>
              <a:rPr lang="ru-RU" sz="2400" dirty="0" smtClean="0">
                <a:solidFill>
                  <a:srgbClr val="002060"/>
                </a:solidFill>
              </a:rPr>
              <a:t> сока, что содержится в вакуолях лепестков) </a:t>
            </a:r>
            <a:r>
              <a:rPr lang="ru-RU" sz="2400" dirty="0" smtClean="0">
                <a:solidFill>
                  <a:srgbClr val="FF0000"/>
                </a:solidFill>
              </a:rPr>
              <a:t>окрашивание </a:t>
            </a:r>
            <a:r>
              <a:rPr lang="ru-RU" sz="2400" dirty="0" smtClean="0">
                <a:solidFill>
                  <a:srgbClr val="002060"/>
                </a:solidFill>
              </a:rPr>
              <a:t>растительного царства: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7106" name="Picture 2" descr="http://t3.gstatic.com/images?q=tbn:ANd9GcRS3mnPt0RHZ-XPtPqpZv6UUq9Wcv-cduo7J2PLpAXLSwQ4beQ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110172"/>
            <a:ext cx="3224218" cy="2481137"/>
          </a:xfrm>
          <a:prstGeom prst="rect">
            <a:avLst/>
          </a:prstGeom>
          <a:noFill/>
        </p:spPr>
      </p:pic>
      <p:pic>
        <p:nvPicPr>
          <p:cNvPr id="21506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3" cstate="print"/>
          <a:srcRect l="-3289" t="20362" r="83553" b="52488"/>
          <a:stretch>
            <a:fillRect/>
          </a:stretch>
        </p:blipFill>
        <p:spPr bwMode="auto">
          <a:xfrm>
            <a:off x="1000100" y="357166"/>
            <a:ext cx="428628" cy="571504"/>
          </a:xfrm>
          <a:prstGeom prst="rect">
            <a:avLst/>
          </a:prstGeom>
          <a:noFill/>
        </p:spPr>
      </p:pic>
      <p:pic>
        <p:nvPicPr>
          <p:cNvPr id="8" name="Picture 2" descr="http://t3.gstatic.com/images?q=tbn:ANd9GcTmpbNq0Kt5ikEkHgE4BQi1ke1i8l_QDVcIfCo0uhOgSjZ6JQDVQ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142852"/>
            <a:ext cx="1142976" cy="79880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285720" y="3214686"/>
            <a:ext cx="3429000" cy="271464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Никотин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Хинин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2786050" y="2571744"/>
            <a:ext cx="3429000" cy="267652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Аспирин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Морфин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500042"/>
            <a:ext cx="6629400" cy="1928826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Это алкалоид</a:t>
            </a:r>
            <a:r>
              <a:rPr lang="ru-RU" sz="2400" dirty="0" smtClean="0">
                <a:solidFill>
                  <a:srgbClr val="002060"/>
                </a:solidFill>
              </a:rPr>
              <a:t>, что содержится в млечном соке коробочек снотворного </a:t>
            </a:r>
            <a:r>
              <a:rPr lang="ru-RU" sz="2400" dirty="0" err="1" smtClean="0">
                <a:solidFill>
                  <a:srgbClr val="002060"/>
                </a:solidFill>
              </a:rPr>
              <a:t>мака.Он</a:t>
            </a:r>
            <a:r>
              <a:rPr lang="ru-RU" sz="2400" dirty="0" smtClean="0">
                <a:solidFill>
                  <a:srgbClr val="002060"/>
                </a:solidFill>
              </a:rPr>
              <a:t> был открыт в 1803 году </a:t>
            </a:r>
            <a:r>
              <a:rPr lang="ru-RU" sz="2400" dirty="0" err="1" smtClean="0">
                <a:solidFill>
                  <a:srgbClr val="002060"/>
                </a:solidFill>
              </a:rPr>
              <a:t>Ф.В.Сетюнером</a:t>
            </a:r>
            <a:r>
              <a:rPr lang="ru-RU" sz="2400" dirty="0" smtClean="0">
                <a:solidFill>
                  <a:srgbClr val="002060"/>
                </a:solidFill>
              </a:rPr>
              <a:t> и используется в медицинской практике как </a:t>
            </a:r>
            <a:r>
              <a:rPr lang="ru-RU" sz="2400" dirty="0" smtClean="0">
                <a:solidFill>
                  <a:srgbClr val="FF0000"/>
                </a:solidFill>
              </a:rPr>
              <a:t>обезболивающее средство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8130" name="Picture 2" descr="http://t0.gstatic.com/images?q=tbn:ANd9GcSUOUnk_fJ94lRXIYcqnxQAN48jBcJmrH12xm1fch1KuA_MU9GEC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571744"/>
            <a:ext cx="2466975" cy="1847851"/>
          </a:xfrm>
          <a:prstGeom prst="rect">
            <a:avLst/>
          </a:prstGeom>
          <a:noFill/>
        </p:spPr>
      </p:pic>
      <p:pic>
        <p:nvPicPr>
          <p:cNvPr id="48132" name="Picture 4" descr="http://www.pictureofthenet.com/a/2008/07/28/14/14/54/627755F8/morpheu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665898"/>
            <a:ext cx="3059103" cy="2010268"/>
          </a:xfrm>
          <a:prstGeom prst="rect">
            <a:avLst/>
          </a:prstGeom>
          <a:noFill/>
        </p:spPr>
      </p:pic>
      <p:pic>
        <p:nvPicPr>
          <p:cNvPr id="20482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4" cstate="print"/>
          <a:srcRect l="32896" t="20362" r="47366" b="49095"/>
          <a:stretch>
            <a:fillRect/>
          </a:stretch>
        </p:blipFill>
        <p:spPr bwMode="auto">
          <a:xfrm>
            <a:off x="1000100" y="428604"/>
            <a:ext cx="428628" cy="642942"/>
          </a:xfrm>
          <a:prstGeom prst="rect">
            <a:avLst/>
          </a:prstGeom>
          <a:noFill/>
        </p:spPr>
      </p:pic>
      <p:pic>
        <p:nvPicPr>
          <p:cNvPr id="9" name="Picture 2" descr="http://t3.gstatic.com/images?q=tbn:ANd9GcTmpbNq0Kt5ikEkHgE4BQi1ke1i8l_QDVcIfCo0uhOgSjZ6JQDVQ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3834" y="142853"/>
            <a:ext cx="1325740" cy="9265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572008"/>
            <a:ext cx="2833706" cy="212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14290"/>
            <a:ext cx="6415086" cy="435771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Девиз игры – викторины: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C000"/>
                </a:solidFill>
              </a:rPr>
              <a:t>Мир един, природа целостна, жизнь многогранна, материя изменчива, а любые границы – условны…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500570"/>
            <a:ext cx="2833707" cy="212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357166"/>
            <a:ext cx="6629400" cy="1143000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Физика</a:t>
            </a:r>
            <a:endParaRPr lang="ru-RU" sz="72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" name="Содержимое 3" descr="atom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785926"/>
            <a:ext cx="6132486" cy="4547394"/>
          </a:xfrm>
        </p:spPr>
      </p:pic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6301502" y="1484784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7236296" y="2163180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7740352" y="3140968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8" name="Овал 7">
            <a:hlinkClick r:id="rId6" action="ppaction://hlinksldjump"/>
          </p:cNvPr>
          <p:cNvSpPr/>
          <p:nvPr/>
        </p:nvSpPr>
        <p:spPr>
          <a:xfrm>
            <a:off x="7740352" y="4149080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9" name="Овал 8">
            <a:hlinkClick r:id="rId7" action="ppaction://hlinksldjump"/>
          </p:cNvPr>
          <p:cNvSpPr/>
          <p:nvPr/>
        </p:nvSpPr>
        <p:spPr>
          <a:xfrm>
            <a:off x="7397918" y="5157192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214282" y="2000240"/>
            <a:ext cx="3429000" cy="292895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Леонардо да Винчи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Исаак Ньютон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071802" y="2285992"/>
            <a:ext cx="3429000" cy="2357454"/>
          </a:xfrm>
        </p:spPr>
        <p:txBody>
          <a:bodyPr>
            <a:normAutofit fontScale="85000" lnSpcReduction="20000"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Николай Коперник 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Галилео Галилей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Кто из ученых физиков</a:t>
            </a:r>
            <a:r>
              <a:rPr lang="ru-RU" sz="2400" dirty="0" smtClean="0">
                <a:solidFill>
                  <a:srgbClr val="002060"/>
                </a:solidFill>
              </a:rPr>
              <a:t> заложил основы современной механики, создал линзы, которые дали ему возможность усовершенствовать микроскоп и сконструировать телескоп?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8914" name="Picture 2" descr="http://t3.gstatic.com/images?q=tbn:ANd9GcT6G7QBBZRlYw-N0WnfMCFQKqij4BNMf5kRazUVc8xZpHAorZ9_b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4286256"/>
            <a:ext cx="1952625" cy="2343151"/>
          </a:xfrm>
          <a:prstGeom prst="rect">
            <a:avLst/>
          </a:prstGeom>
          <a:noFill/>
        </p:spPr>
      </p:pic>
      <p:pic>
        <p:nvPicPr>
          <p:cNvPr id="38916" name="Picture 4" descr="http://t3.gstatic.com/images?q=tbn:ANd9GcQjEIpTTGhsNXEHTcJc79qPkwXYQAktLQDbAyUatQZzjVPcbahjrA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0002" y="142853"/>
            <a:ext cx="1168751" cy="1143008"/>
          </a:xfrm>
          <a:prstGeom prst="rect">
            <a:avLst/>
          </a:prstGeom>
          <a:noFill/>
        </p:spPr>
      </p:pic>
      <p:pic>
        <p:nvPicPr>
          <p:cNvPr id="7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5" cstate="print"/>
          <a:srcRect r="83553" b="72850"/>
          <a:stretch>
            <a:fillRect/>
          </a:stretch>
        </p:blipFill>
        <p:spPr bwMode="auto">
          <a:xfrm>
            <a:off x="1071538" y="214290"/>
            <a:ext cx="357190" cy="571504"/>
          </a:xfrm>
          <a:prstGeom prst="rect">
            <a:avLst/>
          </a:prstGeom>
          <a:noFill/>
        </p:spPr>
      </p:pic>
      <p:sp>
        <p:nvSpPr>
          <p:cNvPr id="18434" name="AutoShape 2" descr="data:image/jpeg;base64,/9j/4AAQSkZJRgABAQAAAQABAAD/2wBDAAkGBwgHBgkIBwgKCgkLDRYPDQwMDRsUFRAWIB0iIiAdHx8kKDQsJCYxJx8fLT0tMTU3Ojo6Iys/RD84QzQ5Ojf/2wBDAQoKCg0MDRoPDxo3JR8lNzc3Nzc3Nzc3Nzc3Nzc3Nzc3Nzc3Nzc3Nzc3Nzc3Nzc3Nzc3Nzc3Nzc3Nzc3Nzc3Nzf/wAARCAEHAL8DASIAAhEBAxEB/8QAGwAAAQUBAQAAAAAAAAAAAAAAAgABAwQFBgf/xAA2EAABBAEDAwMDAwMDAwUAAAABAAIDESEEEjEFQVETImEGcYEUMpFCobEVI9Hh8PEzNFJiwf/EABkBAAMBAQEAAAAAAAAAAAAAAAABAgMEBf/EACARAAICAwEAAwEBAAAAAAAAAAABAhEDEiExEyJBUWH/2gAMAwEAAhEDEQA/APLayE4Q7s8Ii6sBIfBiLvwkBnKQ75ylaACIFGz+EILbwlgp2gWbQA9A/wDVLaDnKVOITgH8IGmM0UfhFjg8oQM5UrIXvPsaTXwhuhkbWAmmqwzRzONtYT9grWj0MwIdscXXQbtWuxmpjcXljRXkYHlZOdeGkYf054aWQHI2/dNJp3NHNrc1hdO1vqAggVu/6LMkaG4a+/uiM7BxSM8s8390/ArCsTDH/CgAI7FaJ2SDSEhS7DV0kR8ZVWJojb/ZPur5TFptI3eeQgBXY/wjB+6ZlGkqzhJiHcCB8Ju4v+6I5wmBusIEVk4KQbaW2kEhNsFPWULrHCQvF8oAIY7JAkWnq0YaObQMZlu5RVZoKTTxOe6m5JXXdC6Bp9rJ9WHOs4aBys55FH00hByMz6f+npuoSteWExgi8Lvo/p7S6XTbtjA4C/cMKzoOo6XSAwwxtiA4xypzq4tYAHl7jeMLgnknJnVGMYnOzx01zmhoA52NpYGpkO4772gUQ0cBdzr4Gthc9xou/a01hcbrNPE6QiF+/Nk9leN2EjO1DXsjbIyRrt39FElo+SszUuJBc4AOByKW25+z2Ebm4oHNKpqtM2e3NFOPal0RZjKJmaSMvJp2Dz8K8/pxAsEWc+5qOGEaST0ntDntORSvv1vq7GvYABwRz+U3LvBJcMObS7R9hapvjINUt2ZjXyPJAFgXhZs+ndeO/GVcZCaKDhX5QXfKnkiOw2ovT5ytEyOjC04u04xz2T2mAjwmIpO1PgkJBRXIRbbCG0YNikGY2w0iNCuE6asoGEAAUs2naM5TjlSM2OgacSSWWgkYAPcrt3tGj0bWkgyu4A/74XH/AE9MzTvLneDyFsSa9uofvLnCsBcmRNyOnG0kXWv/AN14Fuce47J2amON9xSOEoHD8UsufXtYAyDnlzvKg6WH63WANddYslLXlstPtIvdS1Gu1X73B7QcBvCDRRSvbUsNMJzRoldbo+kRNja6YbqHdTO0DpeG7QMAgYpZfMlw1+LplSdG0Uuhe/TR7JWNBt55XG61ksB3Pa5o+cLvnsl0Mh2U8kYG1c116R08Vywn1BgOrAV4p96Tkxujn3a8zGMCMA32Hbz91LFte3/7eB3Tafpj9xOQ4CwKQa3SzQe6Ow6s0eVvcbpGOkkrLRkifkinNoHz91X1UJbb+3x2+Vlt1Lmye67CvHqDHtDXYxRruE9WiNkyo4isURSrPZXBVxhYK3Ai+/ZBqYduW0QtEyWU6B5SApNkY+VI2jz5WggKpML4UjgLQtAOOECoqmuEQ5CC7KO0GaJLStRg3jyiABP4QMe8ikbT/lA0ecrT0eja6jI0mx+0KW6KimxdPDnuDWnJKvzvLKaLo8WtrpfToXG2xNjO0jmzSXV+mmJglDLYKAIHH3XO5pujdQ4c2yy/JcfIXR/SGnI1Re4Y5GFzzy6OU03nC636PN3vHDVOaVQNMMU5HoGhA2NtuCtGNjKw0UsnTzsja3c8MFYsq03qekP7dQy+/uC8xpnXJEs+kgkYQYx+FyvWukiSmtbdfC6duuhkaS2WN1eHWq2o1UDjkhOMpRY434c3pOikNJoDCyOtaCtwIyAuyn1MLGXvAsYA7rm+qyxPa6suI8rXHOV2VJJqjzDXsMUrycEFVXzbmgDlbP1Fp/SLnuFF3C54Gja9aDtWeRkWsqNDR6l//pOAPiwtPVNALo7DqHPysfRvDZWuDbda1NTKGkg8kWUpLo4+FJ7QK4Ud0pzlgKhLTYrhWmIVpqNGlIGjukRhFgUDgIiPlCTWAnHyO6ZkG0WfikYbjwhbSkHYUkxh6dgdK1p8roIGbG+wFxJ5Czui6MajVx78NJ7LvtP0SIxbi0sGKHJK58s0nR0Y4X4c4JpIjbC5vnPKlPV5nMDJ3OcxtUAVqazo+6QMaNoOAqEnSXbLaLD3U0nws04s11Zm6jXQSyOEcQYRwAbW99MNeNNJIxpLhigsHV6KDRvcDZddY4XVfRD4wZGGyTmks1acLw3t0x+q6iabUOOqkkbRwCSA3/krD12ol0bGuBkDXkht8n5q17B1LokWoh9SKNnqgdxyuB6v0v1Tsn0byQcbSs8WWL9RrPG5L6s5rS6yeMCWGR4J7gldr0pnUNb0t/UJrDI2loF8/Kb6a+mTNN60sGyBrao5XZRwRxaKbTRtph//AH/wpzZY3SKxQlH9PKNd9Ralr9jDtLceVTPXNY9u5zjY7lLX6Vv+ramO6HqGiqPUdC50jXQlu2s0V1whClw5ckp22D1TqU2tjImrHFLJZkqxOC1pBN0oIQS+l0JJLhyTbb6XtG1rXg8qfUA+oTVtPdPDE6Nm5oBb8o3EvYBivsovpS8ohBBZQHCCqHwnOEJPgKgEOyfhMCMUnscIAoVSfHYpEnwEmhUYht4wrDGjFqJraGUYNEfCTKOj6HI3TkPABLRYvyulg6vJhnqe5x5vhcPoZwZAzOKWqyUxudY4ulzTgmdEJHVu1rZ3sY0nZw4jx4Ra/q8LIZGtYARhoAqly0Opdta35zhV55t4lJwAs1j6abFbrfUXTTOcMB5BHwtX6M6g6PWAO4K5PVybnADjha/044+owg8OW04L46JxSfyHtei1wkjFu7KR1PdZDSO4XNdKkc0Ak4BWw/WsYO5N4ruvIap0j1NP4aDZBG03QacNAULm7o5SMe1Y+r6hDpH+p1SUQl7fY08UtHR67SanTOfBM17SOQUa10lpI8j1BceqzBwsmQ2rUvTI5W20vbjKX1Fpo9F1SdzJA53qWKPYqb9SP04f5C9Jt0mjFRjbTOW6xAzTjYwd+fKzoPbID4Ku9WnMz/OVXh07nN9RxAb2B7rrj5083JTlw1Y3B7abQAGEBabNcFNC4taGsjonknsFO+gxQVRRdyM35QPxQB5KIN9/3Scwlt+FaIGYR6fyiJAOSCo4eC0iq/upC0YtAIoD5RjsVFZ/KkGQqIJe4+yJvuoAWThC0Wt3o+kaXNLmhzjwFMnQ0rY3S+lyvmjc5hGbOOy2v9Kkknd7XAFxpWGRyRG2MG7uewWv0rUmJ7y8hxB7jhck5v06YxSOX1kDtLPJGcFhyFkzSAMee5x+V1n1CPVe6WJmSbcPK5bV6dpZ6gkAYLsd7V43fopqvDBmNPNlb30pmayP6guemILzS1vpzUiDUAE8lbZFcTPFKp9PUdGR6di6Wzo4YonCedwIaMA+Vz+ilY7T2CchSa0T9REelhkdGHH3P+F5Lj09hydcNzq8Ok6tpfSlYHgGxjIK886pp+odC1MkXT3SelI2zXZbXUOk9Qhb/wC/kexvG00R+FhTzSND4v1oI771tiVeO0TLHaOafLLJOXzOJc42b5Wh623S7Sq2ojO9x3t+4HKhe8mJoB4q13UmeftrZn6tw9aj2C2+i9MOtlb6mMXg8Bc/K+5y48ArqOhastjcS/Y1zf4VZLUeGEey6XeraJjDG3TsqNotxvLish8ZGCMjlbEusYIS5xt5Ia3/AL/ys9oD2mzeVlFuumrXTKcfc2h3SJoZHdWtXpfb6kRFjkeFVeCWkc2tV0zfALo/2TmjSYM2E/ynHnColGaOVIy78KMHspG88qzNE8WJGg8Wuu6SGtb6grdYDccLltPB+o2NDtpPddd0jS+m0NklANc85WGVmsDVZtNNvnlDR3PFns6vCuenEIjRt1dlV08e17t4O53lctnQitrd74HEE2BeBZXHdSc4u9hPhdhqJP049YN3uZbXMvkLmdZC10jpYg4M7B3K1xc9JyeHO7bJU+k3btzOW5SI2v3HuchaXSdPtnZvaNj30HfldMpUjCKuR0XQestki/TyEBwGLK6PQa6hhuRyuL6x0qXSSCbTggHIpQaDrksMo9Un5K45YlNXE7Y5XB1I9NOlOugsvPuBvKydT9Nwe4tLXGrvilU0f1KxunHv7KNn1IHTkvfTK7rnUMkXw6flg10wOr9N/SOtzrB8Ln9XMWN2jnstjr3VRqZnFrvYOPlc1LKZHlxXoYlJr7HnZpRt6ia3cQK+61tDIGDGG1SyoztbflaOgZ6pAN7e9LSS/pjG74Xvc8N+BgKdnyDRTfoZYWgPNlpsEdwptPCSCGt3dwFjao2Sdkc/tdtBsUqEwDS4jv2WjNCY94e7PajwqMkZIF+FUWhMrEh3IQHikT2kEiyg+60IM2zz3Usfe8KIDCkZQVmJf0UjWvp+W8gre0upY0diPC5eOTYcjC1NLK1j2k4aayspxNIyO06drGOBa5oOVLqNTBHb9w3dheB8rn4ZATcTxZHChnmPDj7jy2lzOCs3UqJtZrnSTkx2R2HwsvUyu33RbY790cwDBuDiHnBAzQUcOnknkaHO9oHfstYpIhttlDURERbu62/pnSnXxzDcR6IDvmyVl9QcGj0W0a5R9J1Op0r3nTSmMltGhyqkm4CjyR6AI2a7Qhko97MY7HyuO6v0Use97cd+OV0ug1Ukmlj1JDTw2YNxR7FD1hpfA7aACRhcsJOEjslU42ef++F5a17mkdgUnTSAEmRyva/Rlji51hxWPK+3FoPC7l04pfUGWRzjyUA/ynNZATYVGRIzJI/hdL9MgbXv2h+0Zae4XMNd7lo9O1cukla+J9FRNWi4OnZ25k00kA2uaBWWu5VH1G7N2noHPI/uoI52ahvADyMgcfhO0RtG590R7bBXMlR0N2VnvILgcuVKSSj2NjhFqZSHloOFWebF38LZIzbAcS7sgIr7IuW96THxa0IRnWB2+EgUw8prWhkTXam00+w7H5B/sqzXUUVCrBUtWNGzppGxitx2nuEp5to9kjnfCyGkgc/3R+oWjHKjQvbhdZK5nucKv8qweon06bYoclZTp/btofhQmQnjARpYb0WpZzJPhozgV2XT9O6HIdCJT+9zbo+Fz/QNMNX1KJpyBn7+F6hCBBonSCi6xGwfIHKxyz14jbFG+swNFDHB0nVve9wkDceAfChbrHz6cNcfiwg1sE0+vfodNZYx1c0Pkn8ptZHF0mJw9USzgct/az/kqKs12oxetTCIuh5f/VfbC55xokDzlWNTK57nyOJLnHubVYC8ldUI0jknK2N2S5SGcpUTgBWQM37rR00Ye9rWH3H+yoNGR8q9G1zBTZMnwFLKj6aLGNYXbXHezO4Hv8K2dYTC1nlZu302gWST+4qGTUNLwARz5WWts0ui7rpGhjnNqw1UmOtrSbTPuR2X2PCe+wwrS4S30e7pJwtDZHdLd4tMLM/nshIyiACY88LQyFXdE0eaTd8p9wQMIA18JF22haHd2CdjQTlIBNaXcpFtd7UgHakiP3fASGbP0gQ3X7yASOL+4Xf63UNi0+icHYawyuo+SSAvNuiT/p9Q1xNWSB/C7DWyFnT2PfwWCNor4XLljcjpxP6mdD1GUySOhdsfK4vkkI/bnssjrmossgaXWMus/wAX8p9TqGwQbRg3deVkzPLiXudbnZJK0hH9M5y5RA4lz6BusJ6rnlFE3v4SebWxkRHg0E8YtSMZZRSUMNQBFX2UrdS9mMYHNKIZ7Um/KAJna15FDv5VYuc518fZEQLSLUJCdsOPUObh38q5HIHgcLPLOKSBLDYKKC2affOUHeqUMM+7DuVKfhItMp/CYHKekPBVmYzjZRtaKtyYDKkDa57IGgXftFc907UDnJ28JMCUEl3KNwIhc4/1GlGzmyilJO2O+FIzT+ndONTroWEW1p3OXR/VWrbEYYRQbG2z91n/AEjGGu1E5H7AGA+O5WT1zWnXa15BOy//AAsWtpmyesCpJI/VzWcNCryZdQ4UryGMIbYcf8KHi7WyMQhQbSZnueGtBJJpATj7qxohW5/JGB90wXQmsLA7dyDSh7m1dkAELGnki1UDKcbODwkmNoAt3dimETuf8qcccJrN8YCYUQbCPCcDunBuwi2gC6+yBUDtLnCuEErdpzkKYMc4EgUPKGYBrcWfgoBkHBFKzFLuFE5VZw+UzHbcg0mIldwUzRZOUx5RN5QINrQPkpOwwnunHNoZP2pjIkYQAJycoBE0NCiTgZymadzy4+UG72lEx1sI8C1Izci1f6ToW2N3+7O4g1/dZDTTrzhR+oSxrbw3hGaAAUxjQ27BJLnElDJQwpG4aSoHG3YVCJoAY4nTfO1thTwNDYG+SSUGsqOOKACi0An7qRpDYmiv6VPpSGe7cWi+G0oxjBISjPvKBxs8JofBwbOERbtZWLcUUUfB/lPJTn88BFiAYyuAnIo8fdNxi8oHPqySmKwy/AY3m8odTRj4qzi0EHvkyTn/AAh1ElymuBgJfoN8ISMUh+EaYV91RAXdFwEICfhAEoOKKRFtHhNdAfKlAyAgaISMoXfu47qV/KiJymAnD2Y4vKKAtG6//ipI6c0jgKKSMxny3ypGOKpGKKiaaUo4/CAHlcA2k2jY12obu4b7j+FE82VLEfThe7u7CQ/0J5Oo1BJ5ce6N7wJC1DphTXSdwcIT7rvBHdCH/o8eXOQcv5TwklxB7pNAMgvm0CLDXD0/mqUbXsF7hypXgR6cY9ziqkj9zqKSC6J3htBzSqsrrNKdxDY/CrfudXlUhMniG2J0nnAVetzlNK6mNYCcf5SibQLiECYBaAKUbcKaTOQoPymJhj+U7vwk0Z+6YhAEnIaFI13voqIWaTnD7tAJjvIon5UZNgp3HtaG0wJdO7m+FNYbccgsVhVo/a4/Ksuj3s5yFLLXhXe0Nfg4RXhIAtcWuTOFIEAR3HdSPPtDQeELRk4T8u/KAJh7Y2NrHJTPIOK4RP8A2oG8pIdjQcm02fVx5Twn3pNxPfYFAE+sfb2tacNFflUuXWppTbifJUAPKaXAbDe66Fp4W1/CGrKsRxnZ2tHgkRBoLrKmLSW2MD5Tta1uXNsJpZXSUGg7R2SYyvKCPChsKaQEYIyoq7cqiGSM5SeACk35SecoAdlUk79yZiTv3IBeAu5Tcp+SaSPZMYXj4VmJ4GVW/qCJjiH0Sk0UmWZ2B1Y+xUboy0A8gqVjrbtKcisE4Kkqis4bSaSiaC+zmkcjexQw8uvvhH4QE43dJrxfekbmikFUa7IQNARH3+Ezz/un7pMFPymlP+477pg3wKThRDz8J3G2oWCygGSxNsgjlWhhQseI280SiEwvDbSY0G+yKCit4Hwpmyl37YwlmveGhICpI098qJWJ3hwICrEqkQSggJP5tJJMBM5TkjckkgF4DVi7TEBJJAxxwkcUUkkxk7HY+VOHBzQkkpZQEgN55ULhRtJJBJOw20EcqN3F9kkkICEGn2hkPvNcJJIBg32Rhu2hXuKSSBBN2jkWiE1YaAEkk6CyUaoxsLRknyq75C8+4pJKaC2wCgKSSpC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6" name="Picture 4" descr="http://www.wired.com/images_blogs/thisdayintech/2011/04/newt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4500570"/>
            <a:ext cx="1523989" cy="2096071"/>
          </a:xfrm>
          <a:prstGeom prst="rect">
            <a:avLst/>
          </a:prstGeom>
          <a:noFill/>
        </p:spPr>
      </p:pic>
      <p:pic>
        <p:nvPicPr>
          <p:cNvPr id="18438" name="Picture 6" descr="http://upload.wikimedia.org/wikipedia/commons/thumb/8/88/Jan_Matejko-Astronomer_Copernicus-Conversation_with_God.jpg/280px-Jan_Matejko-Astronomer_Copernicus-Conversation_with_Go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5072074"/>
            <a:ext cx="2072862" cy="1495423"/>
          </a:xfrm>
          <a:prstGeom prst="rect">
            <a:avLst/>
          </a:prstGeom>
          <a:noFill/>
        </p:spPr>
      </p:pic>
      <p:pic>
        <p:nvPicPr>
          <p:cNvPr id="18440" name="Picture 8" descr="http://t2.gstatic.com/images?q=tbn:ANd9GcTQArQHmUMq2zjbs-IlYSfBtkYQbTwA5vt0HV9R64i-BBpTGkB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2330" y="1500174"/>
            <a:ext cx="1800225" cy="253365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214282" y="2857496"/>
            <a:ext cx="3929090" cy="300039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Написаны неразборчивым почерком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Рукописи закодированы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3357554" y="2714620"/>
            <a:ext cx="3714776" cy="278608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Написаны зеркальным письмом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Содержат много грамматических ошибок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214290"/>
            <a:ext cx="6629400" cy="228601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Научное наследие </a:t>
            </a:r>
            <a:r>
              <a:rPr lang="ru-RU" sz="2400" dirty="0" smtClean="0">
                <a:solidFill>
                  <a:srgbClr val="FF0000"/>
                </a:solidFill>
              </a:rPr>
              <a:t>Леонардо да Винчи </a:t>
            </a:r>
            <a:r>
              <a:rPr lang="ru-RU" sz="2400" dirty="0" smtClean="0">
                <a:solidFill>
                  <a:srgbClr val="002060"/>
                </a:solidFill>
              </a:rPr>
              <a:t>огромно. Однако среди его трудов нет ни одного завершенного.И рукописи этого гениального инженера, ученого, архитектора, художника и скульптора очень трудно прочесть. Почему?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9938" name="Picture 2" descr="http://www.kozma.ru/images/classics/leonardo/mona-leonar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4714884"/>
            <a:ext cx="1557326" cy="1946658"/>
          </a:xfrm>
          <a:prstGeom prst="rect">
            <a:avLst/>
          </a:prstGeom>
          <a:noFill/>
        </p:spPr>
      </p:pic>
      <p:pic>
        <p:nvPicPr>
          <p:cNvPr id="39940" name="Picture 4" descr="Леонардо да Винчи. Автопортрет (около 1510 — 1513). Библиотека, Тури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643182"/>
            <a:ext cx="1409704" cy="2162616"/>
          </a:xfrm>
          <a:prstGeom prst="rect">
            <a:avLst/>
          </a:prstGeom>
          <a:noFill/>
        </p:spPr>
      </p:pic>
      <p:pic>
        <p:nvPicPr>
          <p:cNvPr id="8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4" cstate="print"/>
          <a:srcRect l="32895" t="-3394" r="47368" b="72850"/>
          <a:stretch>
            <a:fillRect/>
          </a:stretch>
        </p:blipFill>
        <p:spPr bwMode="auto">
          <a:xfrm>
            <a:off x="1000100" y="142852"/>
            <a:ext cx="428628" cy="642942"/>
          </a:xfrm>
          <a:prstGeom prst="rect">
            <a:avLst/>
          </a:prstGeom>
          <a:noFill/>
        </p:spPr>
      </p:pic>
      <p:pic>
        <p:nvPicPr>
          <p:cNvPr id="9" name="Picture 4" descr="http://t3.gstatic.com/images?q=tbn:ANd9GcQjEIpTTGhsNXEHTcJc79qPkwXYQAktLQDbAyUatQZzjVPcbahjrA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99144" y="142853"/>
            <a:ext cx="949609" cy="92869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0" y="2214554"/>
            <a:ext cx="3901357" cy="33528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Закон Гука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Закон всемирного тяготения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2643174" y="1857364"/>
            <a:ext cx="3857652" cy="400052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Закон сохранения импульса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Закон сохранения энергии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Какой физический закон проявляется во время реактивного </a:t>
            </a:r>
            <a:r>
              <a:rPr lang="ru-RU" sz="2400" dirty="0" smtClean="0">
                <a:solidFill>
                  <a:srgbClr val="FF0000"/>
                </a:solidFill>
              </a:rPr>
              <a:t>движения кальмара?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0962" name="Picture 2" descr="http://grani.ru/files/32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143380"/>
            <a:ext cx="3214709" cy="2428892"/>
          </a:xfrm>
          <a:prstGeom prst="rect">
            <a:avLst/>
          </a:prstGeom>
          <a:noFill/>
        </p:spPr>
      </p:pic>
      <p:pic>
        <p:nvPicPr>
          <p:cNvPr id="7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3" cstate="print"/>
          <a:srcRect l="69079" r="14473" b="76244"/>
          <a:stretch>
            <a:fillRect/>
          </a:stretch>
        </p:blipFill>
        <p:spPr bwMode="auto">
          <a:xfrm>
            <a:off x="1071538" y="642918"/>
            <a:ext cx="357190" cy="500066"/>
          </a:xfrm>
          <a:prstGeom prst="rect">
            <a:avLst/>
          </a:prstGeom>
          <a:noFill/>
        </p:spPr>
      </p:pic>
      <p:pic>
        <p:nvPicPr>
          <p:cNvPr id="8" name="Picture 4" descr="http://t3.gstatic.com/images?q=tbn:ANd9GcQjEIpTTGhsNXEHTcJc79qPkwXYQAktLQDbAyUatQZzjVPcbahjrA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2462" y="142853"/>
            <a:ext cx="876291" cy="85699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285720" y="2643182"/>
            <a:ext cx="3429000" cy="257176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Г.Галилей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И.Ньютон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3214678" y="1785926"/>
            <a:ext cx="3429000" cy="264320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Б.Паскаль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Р.Декарт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Биологическое </a:t>
            </a:r>
            <a:r>
              <a:rPr lang="ru-RU" sz="2400" dirty="0" smtClean="0">
                <a:solidFill>
                  <a:srgbClr val="FF0000"/>
                </a:solidFill>
              </a:rPr>
              <a:t>понятие «рефлекс» </a:t>
            </a:r>
            <a:r>
              <a:rPr lang="ru-RU" sz="2400" dirty="0" smtClean="0">
                <a:solidFill>
                  <a:srgbClr val="7030A0"/>
                </a:solidFill>
              </a:rPr>
              <a:t>ввел в науку известный философ, физик и математик: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41986" name="Picture 2" descr="http://t3.gstatic.com/images?q=tbn:ANd9GcQ40JPoyggGIOdMkUqQVU7Nt9oPEbSYMakHmQKTrPXFXVMGXpz2YN8W9j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4572008"/>
            <a:ext cx="3616988" cy="2071702"/>
          </a:xfrm>
          <a:prstGeom prst="rect">
            <a:avLst/>
          </a:prstGeom>
          <a:noFill/>
        </p:spPr>
      </p:pic>
      <p:pic>
        <p:nvPicPr>
          <p:cNvPr id="41988" name="Picture 4" descr="http://t3.gstatic.com/images?q=tbn:ANd9GcQIZTmX2IOtR4DUYYwi5MAzEloWz2S5UErnHncmgXlD8ExitX9F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143248"/>
            <a:ext cx="2343150" cy="1952625"/>
          </a:xfrm>
          <a:prstGeom prst="rect">
            <a:avLst/>
          </a:prstGeom>
          <a:noFill/>
        </p:spPr>
      </p:pic>
      <p:pic>
        <p:nvPicPr>
          <p:cNvPr id="8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4" cstate="print"/>
          <a:srcRect l="-3289" t="20362" r="83553" b="52488"/>
          <a:stretch>
            <a:fillRect/>
          </a:stretch>
        </p:blipFill>
        <p:spPr bwMode="auto">
          <a:xfrm>
            <a:off x="1000100" y="357166"/>
            <a:ext cx="428628" cy="571504"/>
          </a:xfrm>
          <a:prstGeom prst="rect">
            <a:avLst/>
          </a:prstGeom>
          <a:noFill/>
        </p:spPr>
      </p:pic>
      <p:pic>
        <p:nvPicPr>
          <p:cNvPr id="9" name="Picture 4" descr="http://t3.gstatic.com/images?q=tbn:ANd9GcQjEIpTTGhsNXEHTcJc79qPkwXYQAktLQDbAyUatQZzjVPcbahjrA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0002" y="142853"/>
            <a:ext cx="1168751" cy="11430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142844" y="3357562"/>
            <a:ext cx="3643338" cy="264320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Н.Бор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А.Эйнштейн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2643174" y="2571744"/>
            <a:ext cx="3429000" cy="228601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М.Планк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П.Дирак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142852"/>
            <a:ext cx="6629400" cy="235745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«-Отец, а почему ты такой знаменитый?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-Понимаешь, сынок, когда слепой жук ползет по поверхности шара, он не замечает , что пройденный им путь выгнутый. Мне же повезло заметить это»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Кто из физиков </a:t>
            </a:r>
            <a:r>
              <a:rPr lang="ru-RU" sz="2400" dirty="0" smtClean="0">
                <a:solidFill>
                  <a:srgbClr val="002060"/>
                </a:solidFill>
              </a:rPr>
              <a:t>дал такой ответ на вопрос сына?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3010" name="Picture 2" descr="http://t2.gstatic.com/images?q=tbn:ANd9GcR2wK6QJk1EBAnZMOhHkIZVApp0o5M01KSAISTSYgtPiV4T3B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5143512"/>
            <a:ext cx="2914650" cy="1562100"/>
          </a:xfrm>
          <a:prstGeom prst="rect">
            <a:avLst/>
          </a:prstGeom>
          <a:noFill/>
        </p:spPr>
      </p:pic>
      <p:sp>
        <p:nvSpPr>
          <p:cNvPr id="43012" name="AutoShape 4" descr="data:image/jpeg;base64,/9j/4AAQSkZJRgABAQAAAQABAAD/2wCEAAkGBhQSERUUExQWFRUWFhgYGRgYGBwcHRcaHBcXGBYVFxcYHiYfHBwlGRQYHy8gJScpLCwsFx4xNTAqNSYrLCkBCQoKDgwOGg8PGiklHyQsLCwsLCwsLCwsLCwsLCwsLCwsLCwsLCwsLCwsLCksLCwsKSwsKSwsLCwsLCwsLCwsLP/AABEIAL4BCQMBIgACEQEDEQH/xAAcAAACAwEBAQEAAAAAAAAAAAADBAIFBgEHAAj/xABFEAABAgMEBgcFBgQFBAMAAAABAhEAAyEEEjFBBVFhcYGRBhMiMqGx0QdCUsHwFHKSouHxFVNigiMzVLLSFkNj4ySUwv/EABkBAAMBAQEAAAAAAAAAAAAAAAIDBAEABf/EACgRAAICAgIBAwQCAwAAAAAAAAABAhEDIRIxQQQTYSJRcZGB4aGx0f/aAAwDAQACEQMRAD8A9DcGhjN9MpBlyAZICpi50qWhJLBSlLYOdQZ+EWsm25fQG2BaV0YLRKuXihaSFS5gxlzE1SsfMZgkQtUMaaF9G6I+zSZckdoISE3tdKq4mvGHrMphxMLdHtL/AGmyomKACnUhbd2+hRSu6c0khxvhxUpmgQkLT0OCFdoHI4bmjxzpt7O1SCqdZgVyncoFVS9wzTtxEe1rTR4XVZjiMY1Ojas/M85DNUGj0yfI7RA49x6RezWz2l1AGVNOacFHWpOB4MY8u6T9B7TYS81N6WSwmpqknIH4TsPB4NOwGqM8RHHjsRMEASvRJ45Kusq87t2W1vnsZ4i8ccSMcemHHVHzxyOOOR2CzUVugBwMU1fEu+7VqiATHHURaJkvU4xIJjoTHG0QaOFMGCY4RGBcRciPmgxl/X1uiJTGgUCiaCWyoQdvCPimOERxhxReORJKH2QWZZFBCVnBTtUZY0xGIjjgEfAx9HwMccNWS3qlqCgxIBFQFBi79lQbM8awsYJamvliCHxSGHAHCBPGt+Dj5Ucj6Pow4+hqFyBlDEccewaM6QBgb1Xq/jF5Z+lCaVYF67co8ZkaZpSjPRy/L5wzK0y4a8R5gjCF8Q/cPUNA6QTZrVOkII6laUz0gnurJKZgTsJZTZE7Y00m3hb4jf8AKPB5Wm1ddLU57N6ubNgTqvARsNFdKFJYqJ2+sY0FGSZ6X1mW4wUqjOaI02mclya12NXDd6Q5NtRBFXArugQ0XMm1A0VVjSG5tkRNQpK0haFJZSVBwoHIiMdbtJEEXTFjoPpWkC5ModZz2RxzPJ/aP7O1WCYZkpKlWZWBqerJ9xR1aiccDWMX1hSQoEAvgMvrVH6wlW2VPSUFlAuGNQdkecdM/YkiYlU2xdiZU9V7q9ifhPhuhikKao8RmTCoknExGC2mzKlrUhaSlaSQpJDEEYgiBwYB8DHRHwiYTHGnwESCY6kQWWmtcIwNIilMT6uGBJF4ZJJ3kB82z5RObLdRaoyLM4GbZUDxjHKDFwmOGXDCZcdMuB5BrGxNSIiUw6qzm6FZEkY6memOYgJlwVi5QoBNVeLlsAKADANluxgV2GSiOKlU4xti3EVIglplBLAFy1WwfYdzcXjpREeqJ3xtgUDKhWmOGyIQ/YNELnLCEB1K5AZknVGpmez9CEOpalK2UHAYwueWMNMOGKU+jDhNHj4CLG3aM6stlCwsxLnBg+HrjBpp9ASi4umLtBlWdQQlRBuEkA6yGduYgZRqjpTBAkb1GhiAFI4Q51Y28ow45Nsa0KCVJUFEAgMXIIcEa6RBEhQuqYsQSNoDuQTqaBicXdy4wrhujqFYPUDJ/poHYWmMCaFHbdL0zd2x2Ra2C3lIClEKc93OmGWDRTrnFV127IYMAMyatia4mOOXfEvnHA8aejb2G0pHdXccslzrehOGyLlOn5soVR1icSx+so86RbXZJoMS+yvjhxizmT+yWWQQHYHc3OBo1TZupGmEWgAJVdX8CqU1QvbrJMBAmJpiCIxsnThJ/wAUBRGC8FDlGn0V0oN25MeZLIoc05RlUGppmo6OXkALBLD6+UekWK0X5d5JekeTWTpCizpN5QMtWChrwFI70S9polTZiFOpBa42LnEGBoNtVRZ+0b2dotx66URLtDMadma2AU1QrJ9UeKaZ0HOsswy50tSFZXg14fEDgRuMfpjR1r64hWTPzMMaZ6OyLbKMqegLScDmk/ElWIMGpUBKJ+UgIIgDN8PHKNX076ATNHTmquQvuTG/IvUoeMZtMnXBWYkcTLw+m3wdEnZBESmz8R8obRZSru1HlSBcimGMHJscxXYSFKq7JBOWNOUSFnILEMXYvTm+EavotaepZw1avnBumKpc2clSAyrnabWD2X2s/hHTX0crGYZ8s3t0ZD7PE1Wdm3PFpZLK7hgcwDsxjhs/Z3RJzPWWBFQqz0fbAzKizXILcfltgBlQxTJsmGhJFncgRzqasXzpqOAx2s8O/ZDdKtt3wc01NntgZspZ6agwff8ALnDFIkljoQmy3wwFPrzhrROhVWiYEIFTQB2c6ng5sSiQCkjgecMyJIDkFruGHHE1JbdyjuYpY7ZqPZ5ohKVTCoC9eCCdgqwcDPyjWaasaLtI890D0hVJmEzFC4pg1GTqa6NtecaK39JE3Yiyp8h+PrRj+ktmSCWjKzzVjhxi90rb+tWwzMJ/ZUJLGY+sADljhFmL6VslzbehE2tXV3ARdCgcAC9eJzhcAu+fOLCZ1L0HiPWD2dUrAAAmmKX4aoe5E9FSpDCuO48qwfj4RbGxWfM13g8gIY+xytauQged+DuLMwhWx4M10qBDnDItr1jcQYAtnLOz0fFsn2wSWgFQA8WGTnEtrgjETSINIA94E0OGRyOBgSGbUR41x2fpFtoOyoWsCYq6klipnYa2zgJOkNguTorxKejY5RBSOcXtrsaUzWQp2NFO2GBc4QmuyEjBm14l9WuBUg5Y60Vl0k1Lb/DCGLNalpY1Adny2DlElSyNo2j1gc2o7pDCjYcQfWDsS4IanW0rF0qLEu2XHlDfR+QOuTepV4qJc8N9Ui1s08iYlQrm8axUe9n6D6PWZpaGzHKLRAuqIOcUHRjTktcsBwCkAt+8OWHS4nzCEl2JEKRSxm12dE15c1ImIUGKVBwQcXBjxP2h+z9dgm35YK7NMLoLP1Zx6tR2ZHMbY9Z6XaRNiMqcQTLUu4o5JcEi9yMMm1Wa2SVS1FMxCxgatxjejF8H5zs6gCL1Q4cDMZscjti4kT1OCACkBu8A4d2LVJ27o1XSP2ZzJDzbMBMlire+BqrjwLxkUzy+GOssICTdUW4qaLSXbFJcpCO0GchyMDnQENjBVSwe0e8S9GDHHUccYUsrBqJBxzrsxaLdCwoAlSaYAULP3cyNcTzeqPSxKglisYvgvTGmrwyMOJ0MBeGT026tdWMH0dKCmFeZ+sfONHK0a4BAYs3KPOlkfKkPnk49nn9vsYS6QkGoLndw1xVrTu+jteNtpnQ7F2jN2ixMcooxZb7NaUlaK6RMqxIauNA7Ylt0DmzFHa2Ha+UNJsRLtkHOA8/KBpsR47/OKrIskRUVcs5ONDtpT6x1wwEKlJPZFdpfWQxygkqwo969sALfLXCE+Qh8d9SX2O2EGmSuNAJ9px7QG26CTuJyhGdMLVWS/u0DeOEMT7MQxoScP2hOYkDEOeLD1MPjRLO0QWskOLqQP6nKttTWI/bVMoMljgxAZy70NfIRxUgq7RTTByTyjibKDgx3qYeVYamId2Dlqmaz9bYYE1wwvJ1qLl/GnCPjo/MkhIzIcflpC60MeyoEaw7+QaOB6GESV/zG3hQ//PnFp/E5/wDqlfjH/KKX7coAi8sA5XiQd7/rE+u/q/L+kam10bddFeJZxYtB5stlVSU5gHUajwMCQly0Gkkvs2V8AR5xwBOWqH7NOA+HjCUucXwpqYKYGmqHJO5tw+QIgWMj8FlLmviKbPSsMhIZ0uQ7MSE7cKnwgOjkBBvEAEMReLt/Y1dxpSGF2d2YK2lSmTm1N2+FUUFdMSonBD7Mf+UC+yMe0FA6ia/hqYcnADFXBKWHgKwmqc3dR448AXjDHQhb7OpK3ukPrDeBJO2BSLWRQ1G+o+tUPT55V2Vm6NRwB1sIu9FaWsBQE2iUVrZmSjezEGsMT0TTjsSsmm5iOzLWUpUwLHH0Ma/oJ0nTZpvVqUCJi3Cnd9Y1xXHon9pKEybOLKgF7ylErUDkzsIstL+yxcmQJtnWVLlpdST77YlOpWzNoxtM5KS2epdLrIm16NnoDF0XgTkUkKB8DGR6CaKs9klX5tqQpSibqEm8zakhy9YL7J+lInSzJnKTeAIAPvJIzG4sYzfTLoyqwTr0iYere9KZL3C7qlrUNXu6xTKM+Gb5tHsUmclaL5F1LE9rIDM6owlt6G2a1OUdlTkuhnL1c6+MYi29LLXaJHUGeUJBqUDHYpsuUK6G07bbIpwUzUj+qvj6wNp+RqhODtJl1bugU6QouL6Ge8AajaMjBNHWRKa54OUjn2oY0X7TlzrWETRcQwF2jg4knW+AjVdJdABYE+zpCkqDrCcX+IDzEJy4nVot9P6q3xn+xLR9lSCNu30jXWGyApyjJaFqwGW0V5RudGCjbIi9NFOexnrG0ip03okFLgRi7XorGgj1O0yApMZnTWjkBNDXOGZ8PCXJGek9Ra4s89n2EYO4xAr5NATYgG8ruPhGiXo9zQOd31lCelJCUhgkO2Lk05xkWVzZQWuaxcnYAEjD8XCEShKsX4ij6j2oanILuCzZ4RXTnIYUGoHxOTw+NE8oi0+VUssAZmvLsksNkCTZklBImA3TVyQK7xWozMNp0cSHX2Uml6m3AjHnC86ciWSEKKk6iLp5YQ6LJpRFJlio5lm6KFRAUkf3JwgV1DG6i6WxQokn+1dfEbokq1qCrwUUHIpJD8tsNyyZ/YUlKZ3uTLoSlavgWKBzgFhqs74hibQhpdFOqQSlSkqSliBXsqLuKa2bI5wraJrIu94mpJS2xgoFyNbw+dHqWoico3g4wao9wk5uGwMLhTJVdSGFXa8cQMVUeowAh16EtFfKs6l9xKlbhnqpDn2Neoc0+sCnWi+B3yce8SBsAYAQTqx8J5RwukBk2clwAMCXUwwBLDadWZaOS7Oo0Yk6hDv2IpA6wkAYJetdnujfyjstZV2EJYahnvOJg+L8nJAESbve3MA/M4DxMP2ZCyl09lOZeuWJxzj5ATLBoFHN2KU8xC8zSBUcdnDUwyjpRoKLLKUtCXqVaiocqRGdpAkYkwlLUDlxeOguycA+PKp2D1hLHJ2RVaVPQkHY48oXmpNXPjBjviISNcYdQsgqwBPCPiomlDw+YhuTZlKdsM40/wBil6OlpmLAXa5iQpCCkESUnuLUk0MxWKUmiQxIJIbnIDiQ6GKtdomAC1LliWCk0D0wDHGoGMfaR6RWydaBIn2gqSF3Dd7ILKulwMeMJ6K0dbJFpRMmBUszCVFSz3ndSr75kEnjALZ/iWgrl4rmuneVODvjnVgU3E1ulNA/YbfJMnsy5qSQa9k4LS+dCDx2R6YE9bZhLVLYTUMbzFwGcpzJ25RgumK538PQZ6pYmpmy+rUkF71b2Iwu4gUiy6LdNVmypTa0mXcU6JjEoUnAgkd2rM8C97CWtGW0joMSpqpRNBgVUDZbtTNADo1SAbrEaxUbouOm3SCXaFoMq4pgSSAdnvGpfOmUVFitSkihYnHYMg+WcTzX2PRxNtWwU3RgmNeBSsd1QoRuPyNIsOj/AEptNhtAFpUpUhRa8MBqJ1HYYZsy0kdpOOeP5cONIuLHKSQxqCN4bybZALK4jMmCOTfTNRPnSZhFokLQUrKQoDJRYAtyBjS6MOGEYno/0ekylXkS0pJzThvCXYcBG80fJpGwqWTlFEuVOGPjJjl3KKjSNkeLu7Ap8lxFObHziSYsnCVmKtNjFQYqLZY0YksM8412kZASDQkxk9IVLM+4n5RA1x0exjlzVlDbbHLIott786RV2qxhDEEk7MH36t8X65QV2S4VVquDTukHPbAVypfULc9ssyGoM3fXsgo2bIyFvnKmVNGoTgBvyiqmIAqa+AxAIfHPIRoJkhJJK1U2a2oBzxhUGUml28A2ObOWwzJfgIdFpCJKyklIW4CAynCkkYvrvGopWmqImyLK0DFRIArUm8wqa4w3aLWCsqWCxyTSmoZYUwgyT1SesZpih/hpAqgEMJho7t3Rj72qHcnRNKKB6aUJltmqBSwWou9OziRTMjmYVstkAkzpiiGVdlpZPvFSVqqcWSj8whZQu9kDtHEnIanJ4kxKYUzbgwTLBvFSw3eclKQxqGDO9IbFCXvwLEAJUXphU4v+ghn7Ir+V+RXrFf16UFxUB7oyf4jXwOyGP4pM/mTPxfrBUxTryNIlzV16tDHMpFddTqzMWAlFKXF1KffN1NA9GGbsWGbagSJWbR5w3A1Ac5J2CG9N6IUshMt7idpdSs1lk7GAyAG2PT9txVq7JXlinToz9q0kslgEpSMAyX3ktU/QYRCzzJi1BIIc7vEtQNUnZDNp0Vcu3qHPE8cvoQvJZCVmrnsO2Rqpq5hLbiYkal5HRlF7Qwucom7LU4GbNe1rNKDUMhteJzrUpNOsBpXDe2EV6FJcY47PSJCY5w8T8oUyiLGk29fxmHAsiW5nVNRjSp9PKKwTdg4/qYN1xYd3DUMvoQpodE0nQ6yddarNKWtShNndp/gS3Z4srwjh00ZukBMm1C54JFKdvsgPgzAbhFboXThkTZU0HtSZgWKY1Dp8Dziy6X6LTKm9fJdVntDzJSg/Z7TmWTgFJUbpGrfC2Go2x7ph0vRaHTKSoMKqKRU0BDHAVMZ2TMKly0yh1irzsUBLuE4ADWCH2QBCC5VkRntNQNoi16L6Sl2W0GbN7Q6tQSzPe1BzRw4jE9mZMdQ0WvTzSZmLs8sJN5KLypYqUrURRhmyTz2w/pu1pFgkoIKCsnskEEMD3gGzasK9FLQj/Ft84i+VKLnIkBhsOCeEUOmtKm1Tbyy3wpyA2bY2b1QjFFt8jsqSggnMAECuxxUHCsPWeSkjE4h3EUqWTkYekWrfz+nieSPQgXciykVBxxxjR2cJlBKVdpRAVdPdSDUUzU1eIxjM2G2bDyi9VMTNSFe8AEnXQMC2YZh+8JY9Xq+jR2C0YMoAbAB/tAjYaLtLjF4830dMILGNjoaa2MbjnUhPqcacTUvH0Al2kGCCaI9NSTPHcWhHScihxjFaRQASWjbW+1MIy9vSFZRDlrlo9P0rajszK01KnqxD/qchjyinnyncFbDYP2i80hZnz9OeEUdps52Ha9OZpCkWOicjR9jQgqmzVrUMEJAD8WMVFpTJUTcQobzlrOreYKuUh3Kjyp+J35CFrTMo1+WB8JJTxIUA+94bd9Cm6K+fapaD2UJUoe8XKRufE7TyzhCdbSSVEY4qJU51t2ofmaNmLLhDpyUGbgEkvwfdFfpAIlUZV5qmaGAOxBA2d7lDoolm2JzZguvdSlJzIJKvugmvkNcVs61jAJSlOpn4nWYJMStZKj2no5V6atXhAFi5kd5HkD84oSojk2SWlgFKAAIp2Q6mpq2YwTrR8AhBRfOGYIVZvtHaVQ4FLxrlFpO9oxMnqgJaU4UQkE7Spnjzqz2y6tKtRD7nrC0wkEgu4JHEfXjF88+uiRYKbVs0Gl9M3hRT1wu4cYopltJDbX8GiVnsy5gVdSVBIvKIBN1IxUdlYVWKxJPK5MphiUFoMmccdsSUc8vWFYKldG17MMMIUOQRM2Cy7S24wrdaDJlFgWLHD5+cCMi2HMw7Iu9C9JVS0qlzU9dZ5hdcom6yspktQ/y5gyUMcCCIp5dlI7zJ3+mMGSmWPiUeQ51PhAtFEbZez+jxmpv2NRtEsOShgJ0t8RMliqhTvpdP3YpEWYkskHaGfy/SDybeqWQUJSkguFByoHWFPQ8os1dIzNDWlKZw+KY6V8JstlH+4KhY1oSlSbiSCq4DUpKnBP3Uv4iJlEvWs7gLvjDSdHWZVZcyZKOLKHWJFcL8oXucvOCJ0YSO9JX91YSo7WJSeYzgaBVC0m15C6RuvH8/yh5Ct43OPKnIxw6PUn/sTANak3h5AeMBSWJcl9xHNiYWxsWWdnuZqPOH5U4A9mnH6EU8icNbnmOLiLjR8oNfX3dwc7E+uAhLRRFltYlE4hgM/kI0VltzM0ZiXbXOF0VAAamoDjid8NyLUS1cPCAekMrl2bex6QekHTbiDGb0dOVt8YsJizsG8gecLWRkk8MbHbbPcRnrbNO/6+soslTXGI8/KKa2zkjMncw9Y7nbG4o1oRnTGPwjX++PKK60SEqrVR1pHzIpyidr0ldwQN+PMqfnSKW06TUoh1gc1Nu/SHx2McWHnJGZSB/TVX4ibo5iKmaqUL13vBmcXiT94i6PwnfHZ+lk0dF4gM5LPvbPlFZpLS61mnZ2CHxVMnlrsFbJi6qIGp3JVzBJbkIQRpdaT2ZiwNRWSNzYDkYGuUp8C/1hE02CYqq0htaqHmK83h6pEUrb0dn6WUo/4kuRNSTmgBQH3pd1XOBom2ZRbq50rbLWFJ33ZgBb+6ITLJKGCiTqVhwKcd5aOIs81VEpUoAVugFIAzJDpG8wwS7XZ1VjSqYEomdahsTLCT93Ek73i0/gg+Efm9YV6OpS4jY3BqEV48aa2QZMzT0ecKUUki87YEGmLuOO6GEpExBIHaSBeYOVNgp3oGoW1JOcAny2xd/AvmNhj6yqukKSzgjs1qKu+xqGucC9PZR+DiJ6kFSQXehIrnkfqkTs9jKgSSkADNSQ+oAE1rlDf8Pl3SVLukhwlHazrswyd98KptMtPdllR1rL/lSw8TGcEuzHN9Ih9nvKIlhSg9KV4s8MDRjDtKAbEYkDahLnjhC8y3rVQrZLYJonB2upA3QKWWwxyygfpC2xtC0DupKtqqDkHPjBTaFOwITVuzQHcR2ucCRN+NOOfdUfAvxHGDS7Mk9xYJ1L7B4Vun8XCMY2IMJOr62wQM3pBTZVoYrSoAnc+vCC/aUPVCW1OS3ENCnErghYTCMKbvWGLPpG6XKUq3gQKepJJZ2f9jAFbICgm+PTG128H3bu4xKVPWxUCu6DUlyA/g8JKU1KE1q/rHUT1MUuWLOHoWwcR3EXy3stLPbFCoJ3js+TRaWXpBOAYLUxoXUS+xiYz0lGvgI0Oj7AmXLE+eOyf8uXgZm06k+cKkqGxZb2G0rCRNmqZHupZLzDsJFE61RGZp2YtTkjYGTQahSKK16TVNXeVjgA1AMgBkIlIUSf3hLRRCjRStJTNY5JEOStKTPj8fSM6gHUeUFCyP3hTiVQSNbZtIF6qPMxYTLZSMdZrUzVi1FrdOMR5I09DnCy3l23KK632iEk2xjA7bP/AE4wMYuwlCmV1rtBfGKy1GjjDyhueCcByhWfQMWG8/Rj0Ii8mhJZ102+vrAFTEJNXUeQiSygd4lWxIbkT6R8uaEgXZaCkmilOo/m7IOy7zEPijzsrGrHpZaxclpIH/jS/wCIDHfSOW6asJAnTkhAJAF7rCDmyUOx2KKYr7VOWoVmFSPhGA2FAZI4BoUQtu7TZiDsIwI2GGqK8EbnJDKJ0mt2WZhSHeaboxA7MtBrjmo50gM21rWw6whPwAAJG5KWRzEfdUldAQg6vc9U+I3ROTohd4JukqOAAcqGtLO42iGWkJaEk2gy1uxGw/pSLX+Oq2w6rosUgdfNlyBXsrLr4SkOrmBEv4RYv9RN/wDr/wDthiyuOhUsKbtlAtYUkJSm6Bmo3lVyfLcIasOinygVhkuY2OiLGKPEufM32UYsaSErNoQthC2kuiQWQUm4rPaM8I39lsdMHglo0aGiOOaUXaKZRjJUzxq3aDVIDzKg90yyFpd8DMDpBZ6BzCqVHIXX5nifk0Xunpa7La1iUpSb7KZOBfEFOBDg0IMLr0jLUGnSkv8A+E3D/cKy+AEexFxnFSR53GnTKxD4V84KlIzx1D5mHeolLB6ubcb3ZibuYFVpvXsRq3QJOjZrG6Asf0FK/wDa5GGoQLHJHZFoUnuKKfukh97YwT7WoveShW0pH+5LHxgC0FNFAgj3dW/0gapxZsnwy5QA7kkgsyan4W3EtyU/nHy1JJcdkasW4u8AC44Pr61xoPIIuWD7w8fSOolNjWOyy7bKYbX44xsNAdHrOZP2iffCEFy7BKgMhma024CMaCSvYjobRCUo+02mkod1Oc1WQGzzY5AwjpHS658y8ogPQB6JGQGzbEukenzaJjtdQmiEDBI1lsz+mAimC4Xxs7lWh5E3bDMue0ViZkHRNbNoCUR0JlmLQWd6fXpEk2ugwpnmd8VvWcYLLSrJJ5GFtFmOZcSrVtiykWukZ6WDmGiyss8gM+Jdn4D5wicEy+ErLJCVKwBO4PHVzyBqI+vOBI0mtAISpQcMWJrsLQnfUryx5VMKULGELXala/GKifNJh60SzmQN5hKZKTmvkCf08YpgkibKJTVkFo4i0XTSoIF4KwPpXA4iGwqWB3Co6yWHIP5wI6SUjuJQjaEgn8SnMURXweVktbJI0VNWOskpUpGBLd3+lZPZbbgYidFIFZk+Wk5oQTNO5NzscCuBrt01RvlSlHMLJUCDiCFYpMRtGjb4vywQB3kHFG0E1Uh88Rnrhi12SSV9BjpWzS2CJKphFHmqujjLlMTxWYNK6ZzmuOlMs4y0JCE/kYvtJeKg2dPvKrs+cdE6WjBL7z8hBUmKVrdltJsAnlpDlZ/7ZxP3Fe9uLHfFr/0Rbv8ASz/wH0jPI0nMbsKubE9l+I+cN/xO0/HM5n1jkvuOuD8AdETQ4eN1ohYYR5zo20BxG20PNwaIs6GYto3+i0BqwzbwAmKGx24pgGnOk6ZUsrXlgBio5ARPF39KGNVtmB6f6QCrSUAsyUgkNV3LFqsAcHauEZY6nBqflxygtomrnzFrNVKJUatvxoAIilk4Ms6/dH/LjTfHsQTUUmee5XJhEWYiquyMK47QBj9YwQTWDCg1+8eOW4eMLqmklySTrMFSqOfwMiMm3r+NTZglxyNGjiCVPRJoTg1B91og4bAbdmTfOkQcRgz8hJc26QQKggjeMKEGOM9SIkiWGcuB5nZ6w/onRXXKc0QMdv8ASn1yg1FvRxYdFujyZx6yb2ZKMSS18j3Rs1n5mO9MeknWqEpAKJMsslIo5FHIbLADKCdJdJXAJCFIugDuKBDYgOmlHw141wzEy8oAFbpRgNTl2HGOkq0dy1oj142+HpBBbCM/AekKKl7RHbmHaHjTwhdAcmOC1nWeSfSDmeLg795zqa6wZqYveitA/qHj6QRAfPz9IGkHGbGxajrV+IwUWtwzZ4upzhTFsvEwikDX4esFS2swDSHwyMdlWk7OQ+cPWO1FxXMRXyQm6TUgEDm/pDkmYgHBw+IevOESielhk9WWVtcFQrQ/tALGbyrvxBhv93x84s9MaQlTGMuXcJAvOp3NK4UinVaVJNDgctkLrwVN+TqpCj7p5QCdYyHBKeYPk8N6VUbwUO7MSFjj3hwUDFRMWXd8IOKE5GqGDLDdpb3aMMsSwfjlBdK6QQsJaWkXUhNNQDVrUxWTJxJvEkklyduuDqS6bydxink1o8+UrTSFpulFMAKBLsMg+oRGXNU4WhV0gh6916PXFP7GOqsBJwP14xZaO6KT1kFMtQ2q7I43qnlBKiKpNgJFilTyXV1awe0EpvJIreXLD1y7A10inEk4DD6rGuPRZErtTrRLktVkl1A7CW8oNM0lo8qF1BnTW950pmEZ1ZN4vqq0Hy+xsoJ90mZKyWJSiyQVHUAT4CND/AZ/8mZ+A+sK2zp7OAKJUtEgCjBNRzo/CFf+q7X/ADlck+kdchanCOtlNKs6k1JuDbnuGJi3sfSXq27JPECKmYg1US768YCEEkDXGzhGWmhEZyj0zXH2gKZkywNq1EjcyRnhxiM7pDKnD/5MtSSQ3ZUXYkGoDMHALHVGZlTgggjI4kA72Bp9ZR2XKBWWcpqXON0HiLzR2KMcLuKX+zpuWTtmgVouzzQ0m0BI+BQau12JPOB2nonOCAQyw5ok7q9psflFLbbL1cxSHds22A/OJ2W0LR3FqTuJHhD/AHIS7j+jFCUdJ/v+hmZYZiAAqWUsXcpL5UfVTxMBmIFGL0rsOqLCR0onpxW4bNIOXCCjpRe/zJEtZ3N5gxjjjfTf8r/gzlJdr/JTFMGlSgBeVhkPi9BrPKLgaUsqkkqs7MQOydfLVBbNIs9oWyRMSd4YNkKmNWFPpo7n90yv0fYFTlOaJGJ8kp2w3pPSqUtJl0SKKKdWaUnzOZi6m2MCWJaCUBqEZA48TrioPRgZTD+EesPlilFVH+WZHImUNx6A1fwzJOTQKcdR7INP6jmduHCkaNXRYgMJlVZlOWrHZWBDoWs0E1PIxM8ckEzPJWlqvefgzF+LtA7+/nGpR7PJpwmS+SoOn2YTv5svkr0gGmZxkZALOsxK9GxT7L5uc6X+FUGT7MiMZ/JHqqADWORjCCKEMdRgid8bc+z6XeeZPmKrVkpHzga+jNjl94z1cUiBbQ5YpFBZh/gLP9aPJUdlYRoxNsMuQo9TMUnrEuFKxN0saHCFf+pbMB2LGj+4v5vE8tl2N1QjLn7YJ9kUvupUdySflDQ6aLHckyUbk/tAZ3TG0qpfu/dSBAUU+7aH5WgJ0ySB1agUKLXmDpVjiclDxjiei0xL3pkuWCGLry1UGwcorbBpmcuYErmLIWCk9o5ihpqMVE4ly5cwSQEsmrNEvRlkR/mWlJ+4lzzrEpenLDKBSmWua+JVT65RkVwFRhyiefPM70jYWrpktAaTLlSxkQHO/IRmdI9JLTM785bagbo5JgCJrhjwgM5NHg4xSJ8k3LyLomm87nacf3gk+Zf7VXAANXZqDgzDhAQiCISxeDJhoWgTg0wssBkr16kr9YP/AA6Z8PiICiUm6CBiS7jDDCu+HOJ5frBBfk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4" name="AutoShape 6" descr="data:image/jpeg;base64,/9j/4AAQSkZJRgABAQAAAQABAAD/2wCEAAkGBhQSERUUExQWFRUWFhgYGRgYGBwcHRcaHBcXGBYVFxcYHiYfHBwlGRQYHy8gJScpLCwsFx4xNTAqNSYrLCkBCQoKDgwOGg8PGiklHyQsLCwsLCwsLCwsLCwsLCwsLCwsLCwsLCwsLCwsLCksLCwsKSwsKSwsLCwsLCwsLCwsLP/AABEIAL4BCQMBIgACEQEDEQH/xAAcAAACAwEBAQEAAAAAAAAAAAADBAIFBgEHAAj/xABFEAABAgMEBgcFBgQFBAMAAAABAhEAAyEEEjFBBVFhcYGRBhMiMqGx0QdCUsHwFHKSouHxFVNigiMzVLLSFkNj4ySUwv/EABkBAAMBAQEAAAAAAAAAAAAAAAIDBAEABf/EACgRAAICAgIBAwQCAwAAAAAAAAABAhEDIRIxQQQTYSJRcZGB4aGx0f/aAAwDAQACEQMRAD8A9DcGhjN9MpBlyAZICpi50qWhJLBSlLYOdQZ+EWsm25fQG2BaV0YLRKuXihaSFS5gxlzE1SsfMZgkQtUMaaF9G6I+zSZckdoISE3tdKq4mvGHrMphxMLdHtL/AGmyomKACnUhbd2+hRSu6c0khxvhxUpmgQkLT0OCFdoHI4bmjxzpt7O1SCqdZgVyncoFVS9wzTtxEe1rTR4XVZjiMY1Ojas/M85DNUGj0yfI7RA49x6RezWz2l1AGVNOacFHWpOB4MY8u6T9B7TYS81N6WSwmpqknIH4TsPB4NOwGqM8RHHjsRMEASvRJ45Kusq87t2W1vnsZ4i8ccSMcemHHVHzxyOOOR2CzUVugBwMU1fEu+7VqiATHHURaJkvU4xIJjoTHG0QaOFMGCY4RGBcRciPmgxl/X1uiJTGgUCiaCWyoQdvCPimOERxhxReORJKH2QWZZFBCVnBTtUZY0xGIjjgEfAx9HwMccNWS3qlqCgxIBFQFBi79lQbM8awsYJamvliCHxSGHAHCBPGt+Dj5Ucj6Pow4+hqFyBlDEccewaM6QBgb1Xq/jF5Z+lCaVYF67co8ZkaZpSjPRy/L5wzK0y4a8R5gjCF8Q/cPUNA6QTZrVOkII6laUz0gnurJKZgTsJZTZE7Y00m3hb4jf8AKPB5Wm1ddLU57N6ubNgTqvARsNFdKFJYqJ2+sY0FGSZ6X1mW4wUqjOaI02mclya12NXDd6Q5NtRBFXArugQ0XMm1A0VVjSG5tkRNQpK0haFJZSVBwoHIiMdbtJEEXTFjoPpWkC5ModZz2RxzPJ/aP7O1WCYZkpKlWZWBqerJ9xR1aiccDWMX1hSQoEAvgMvrVH6wlW2VPSUFlAuGNQdkecdM/YkiYlU2xdiZU9V7q9ifhPhuhikKao8RmTCoknExGC2mzKlrUhaSlaSQpJDEEYgiBwYB8DHRHwiYTHGnwESCY6kQWWmtcIwNIilMT6uGBJF4ZJJ3kB82z5RObLdRaoyLM4GbZUDxjHKDFwmOGXDCZcdMuB5BrGxNSIiUw6qzm6FZEkY6memOYgJlwVi5QoBNVeLlsAKADANluxgV2GSiOKlU4xti3EVIglplBLAFy1WwfYdzcXjpREeqJ3xtgUDKhWmOGyIQ/YNELnLCEB1K5AZknVGpmez9CEOpalK2UHAYwueWMNMOGKU+jDhNHj4CLG3aM6stlCwsxLnBg+HrjBpp9ASi4umLtBlWdQQlRBuEkA6yGduYgZRqjpTBAkb1GhiAFI4Q51Y28ow45Nsa0KCVJUFEAgMXIIcEa6RBEhQuqYsQSNoDuQTqaBicXdy4wrhujqFYPUDJ/poHYWmMCaFHbdL0zd2x2Ra2C3lIClEKc93OmGWDRTrnFV127IYMAMyatia4mOOXfEvnHA8aejb2G0pHdXccslzrehOGyLlOn5soVR1icSx+so86RbXZJoMS+yvjhxizmT+yWWQQHYHc3OBo1TZupGmEWgAJVdX8CqU1QvbrJMBAmJpiCIxsnThJ/wAUBRGC8FDlGn0V0oN25MeZLIoc05RlUGppmo6OXkALBLD6+UekWK0X5d5JekeTWTpCizpN5QMtWChrwFI70S9polTZiFOpBa42LnEGBoNtVRZ+0b2dotx66URLtDMadma2AU1QrJ9UeKaZ0HOsswy50tSFZXg14fEDgRuMfpjR1r64hWTPzMMaZ6OyLbKMqegLScDmk/ElWIMGpUBKJ+UgIIgDN8PHKNX076ATNHTmquQvuTG/IvUoeMZtMnXBWYkcTLw+m3wdEnZBESmz8R8obRZSru1HlSBcimGMHJscxXYSFKq7JBOWNOUSFnILEMXYvTm+EavotaepZw1avnBumKpc2clSAyrnabWD2X2s/hHTX0crGYZ8s3t0ZD7PE1Wdm3PFpZLK7hgcwDsxjhs/Z3RJzPWWBFQqz0fbAzKizXILcfltgBlQxTJsmGhJFncgRzqasXzpqOAx2s8O/ZDdKtt3wc01NntgZspZ6agwff8ALnDFIkljoQmy3wwFPrzhrROhVWiYEIFTQB2c6ng5sSiQCkjgecMyJIDkFruGHHE1JbdyjuYpY7ZqPZ5ohKVTCoC9eCCdgqwcDPyjWaasaLtI890D0hVJmEzFC4pg1GTqa6NtecaK39JE3Yiyp8h+PrRj+ktmSCWjKzzVjhxi90rb+tWwzMJ/ZUJLGY+sADljhFmL6VslzbehE2tXV3ARdCgcAC9eJzhcAu+fOLCZ1L0HiPWD2dUrAAAmmKX4aoe5E9FSpDCuO48qwfj4RbGxWfM13g8gIY+xytauQged+DuLMwhWx4M10qBDnDItr1jcQYAtnLOz0fFsn2wSWgFQA8WGTnEtrgjETSINIA94E0OGRyOBgSGbUR41x2fpFtoOyoWsCYq6klipnYa2zgJOkNguTorxKejY5RBSOcXtrsaUzWQp2NFO2GBc4QmuyEjBm14l9WuBUg5Y60Vl0k1Lb/DCGLNalpY1Adny2DlElSyNo2j1gc2o7pDCjYcQfWDsS4IanW0rF0qLEu2XHlDfR+QOuTepV4qJc8N9Ui1s08iYlQrm8axUe9n6D6PWZpaGzHKLRAuqIOcUHRjTktcsBwCkAt+8OWHS4nzCEl2JEKRSxm12dE15c1ImIUGKVBwQcXBjxP2h+z9dgm35YK7NMLoLP1Zx6tR2ZHMbY9Z6XaRNiMqcQTLUu4o5JcEi9yMMm1Wa2SVS1FMxCxgatxjejF8H5zs6gCL1Q4cDMZscjti4kT1OCACkBu8A4d2LVJ27o1XSP2ZzJDzbMBMlire+BqrjwLxkUzy+GOssICTdUW4qaLSXbFJcpCO0GchyMDnQENjBVSwe0e8S9GDHHUccYUsrBqJBxzrsxaLdCwoAlSaYAULP3cyNcTzeqPSxKglisYvgvTGmrwyMOJ0MBeGT026tdWMH0dKCmFeZ+sfONHK0a4BAYs3KPOlkfKkPnk49nn9vsYS6QkGoLndw1xVrTu+jteNtpnQ7F2jN2ixMcooxZb7NaUlaK6RMqxIauNA7Ylt0DmzFHa2Ha+UNJsRLtkHOA8/KBpsR47/OKrIskRUVcs5ONDtpT6x1wwEKlJPZFdpfWQxygkqwo969sALfLXCE+Qh8d9SX2O2EGmSuNAJ9px7QG26CTuJyhGdMLVWS/u0DeOEMT7MQxoScP2hOYkDEOeLD1MPjRLO0QWskOLqQP6nKttTWI/bVMoMljgxAZy70NfIRxUgq7RTTByTyjibKDgx3qYeVYamId2Dlqmaz9bYYE1wwvJ1qLl/GnCPjo/MkhIzIcflpC60MeyoEaw7+QaOB6GESV/zG3hQ//PnFp/E5/wDqlfjH/KKX7coAi8sA5XiQd7/rE+u/q/L+kam10bddFeJZxYtB5stlVSU5gHUajwMCQly0Gkkvs2V8AR5xwBOWqH7NOA+HjCUucXwpqYKYGmqHJO5tw+QIgWMj8FlLmviKbPSsMhIZ0uQ7MSE7cKnwgOjkBBvEAEMReLt/Y1dxpSGF2d2YK2lSmTm1N2+FUUFdMSonBD7Mf+UC+yMe0FA6ia/hqYcnADFXBKWHgKwmqc3dR448AXjDHQhb7OpK3ukPrDeBJO2BSLWRQ1G+o+tUPT55V2Vm6NRwB1sIu9FaWsBQE2iUVrZmSjezEGsMT0TTjsSsmm5iOzLWUpUwLHH0Ma/oJ0nTZpvVqUCJi3Cnd9Y1xXHon9pKEybOLKgF7ylErUDkzsIstL+yxcmQJtnWVLlpdST77YlOpWzNoxtM5KS2epdLrIm16NnoDF0XgTkUkKB8DGR6CaKs9klX5tqQpSibqEm8zakhy9YL7J+lInSzJnKTeAIAPvJIzG4sYzfTLoyqwTr0iYere9KZL3C7qlrUNXu6xTKM+Gb5tHsUmclaL5F1LE9rIDM6owlt6G2a1OUdlTkuhnL1c6+MYi29LLXaJHUGeUJBqUDHYpsuUK6G07bbIpwUzUj+qvj6wNp+RqhODtJl1bugU6QouL6Ge8AajaMjBNHWRKa54OUjn2oY0X7TlzrWETRcQwF2jg4knW+AjVdJdABYE+zpCkqDrCcX+IDzEJy4nVot9P6q3xn+xLR9lSCNu30jXWGyApyjJaFqwGW0V5RudGCjbIi9NFOexnrG0ip03okFLgRi7XorGgj1O0yApMZnTWjkBNDXOGZ8PCXJGek9Ra4s89n2EYO4xAr5NATYgG8ruPhGiXo9zQOd31lCelJCUhgkO2Lk05xkWVzZQWuaxcnYAEjD8XCEShKsX4ij6j2oanILuCzZ4RXTnIYUGoHxOTw+NE8oi0+VUssAZmvLsksNkCTZklBImA3TVyQK7xWozMNp0cSHX2Uml6m3AjHnC86ciWSEKKk6iLp5YQ6LJpRFJlio5lm6KFRAUkf3JwgV1DG6i6WxQokn+1dfEbokq1qCrwUUHIpJD8tsNyyZ/YUlKZ3uTLoSlavgWKBzgFhqs74hibQhpdFOqQSlSkqSliBXsqLuKa2bI5wraJrIu94mpJS2xgoFyNbw+dHqWoico3g4wao9wk5uGwMLhTJVdSGFXa8cQMVUeowAh16EtFfKs6l9xKlbhnqpDn2Neoc0+sCnWi+B3yce8SBsAYAQTqx8J5RwukBk2clwAMCXUwwBLDadWZaOS7Oo0Yk6hDv2IpA6wkAYJetdnujfyjstZV2EJYahnvOJg+L8nJAESbve3MA/M4DxMP2ZCyl09lOZeuWJxzj5ATLBoFHN2KU8xC8zSBUcdnDUwyjpRoKLLKUtCXqVaiocqRGdpAkYkwlLUDlxeOguycA+PKp2D1hLHJ2RVaVPQkHY48oXmpNXPjBjviISNcYdQsgqwBPCPiomlDw+YhuTZlKdsM40/wBil6OlpmLAXa5iQpCCkESUnuLUk0MxWKUmiQxIJIbnIDiQ6GKtdomAC1LliWCk0D0wDHGoGMfaR6RWydaBIn2gqSF3Dd7ILKulwMeMJ6K0dbJFpRMmBUszCVFSz3ndSr75kEnjALZ/iWgrl4rmuneVODvjnVgU3E1ulNA/YbfJMnsy5qSQa9k4LS+dCDx2R6YE9bZhLVLYTUMbzFwGcpzJ25RgumK538PQZ6pYmpmy+rUkF71b2Iwu4gUiy6LdNVmypTa0mXcU6JjEoUnAgkd2rM8C97CWtGW0joMSpqpRNBgVUDZbtTNADo1SAbrEaxUbouOm3SCXaFoMq4pgSSAdnvGpfOmUVFitSkihYnHYMg+WcTzX2PRxNtWwU3RgmNeBSsd1QoRuPyNIsOj/AEptNhtAFpUpUhRa8MBqJ1HYYZsy0kdpOOeP5cONIuLHKSQxqCN4bybZALK4jMmCOTfTNRPnSZhFokLQUrKQoDJRYAtyBjS6MOGEYno/0ekylXkS0pJzThvCXYcBG80fJpGwqWTlFEuVOGPjJjl3KKjSNkeLu7Ap8lxFObHziSYsnCVmKtNjFQYqLZY0YksM8412kZASDQkxk9IVLM+4n5RA1x0exjlzVlDbbHLIott786RV2qxhDEEk7MH36t8X65QV2S4VVquDTukHPbAVypfULc9ssyGoM3fXsgo2bIyFvnKmVNGoTgBvyiqmIAqa+AxAIfHPIRoJkhJJK1U2a2oBzxhUGUml28A2ObOWwzJfgIdFpCJKyklIW4CAynCkkYvrvGopWmqImyLK0DFRIArUm8wqa4w3aLWCsqWCxyTSmoZYUwgyT1SesZpih/hpAqgEMJho7t3Rj72qHcnRNKKB6aUJltmqBSwWou9OziRTMjmYVstkAkzpiiGVdlpZPvFSVqqcWSj8whZQu9kDtHEnIanJ4kxKYUzbgwTLBvFSw3eclKQxqGDO9IbFCXvwLEAJUXphU4v+ghn7Ir+V+RXrFf16UFxUB7oyf4jXwOyGP4pM/mTPxfrBUxTryNIlzV16tDHMpFddTqzMWAlFKXF1KffN1NA9GGbsWGbagSJWbR5w3A1Ac5J2CG9N6IUshMt7idpdSs1lk7GAyAG2PT9txVq7JXlinToz9q0kslgEpSMAyX3ktU/QYRCzzJi1BIIc7vEtQNUnZDNp0Vcu3qHPE8cvoQvJZCVmrnsO2Rqpq5hLbiYkal5HRlF7Qwucom7LU4GbNe1rNKDUMhteJzrUpNOsBpXDe2EV6FJcY47PSJCY5w8T8oUyiLGk29fxmHAsiW5nVNRjSp9PKKwTdg4/qYN1xYd3DUMvoQpodE0nQ6yddarNKWtShNndp/gS3Z4srwjh00ZukBMm1C54JFKdvsgPgzAbhFboXThkTZU0HtSZgWKY1Dp8Dziy6X6LTKm9fJdVntDzJSg/Z7TmWTgFJUbpGrfC2Go2x7ph0vRaHTKSoMKqKRU0BDHAVMZ2TMKly0yh1irzsUBLuE4ADWCH2QBCC5VkRntNQNoi16L6Sl2W0GbN7Q6tQSzPe1BzRw4jE9mZMdQ0WvTzSZmLs8sJN5KLypYqUrURRhmyTz2w/pu1pFgkoIKCsnskEEMD3gGzasK9FLQj/Ft84i+VKLnIkBhsOCeEUOmtKm1Tbyy3wpyA2bY2b1QjFFt8jsqSggnMAECuxxUHCsPWeSkjE4h3EUqWTkYekWrfz+nieSPQgXciykVBxxxjR2cJlBKVdpRAVdPdSDUUzU1eIxjM2G2bDyi9VMTNSFe8AEnXQMC2YZh+8JY9Xq+jR2C0YMoAbAB/tAjYaLtLjF4830dMILGNjoaa2MbjnUhPqcacTUvH0Al2kGCCaI9NSTPHcWhHScihxjFaRQASWjbW+1MIy9vSFZRDlrlo9P0rajszK01KnqxD/qchjyinnyncFbDYP2i80hZnz9OeEUdps52Ha9OZpCkWOicjR9jQgqmzVrUMEJAD8WMVFpTJUTcQobzlrOreYKuUh3Kjyp+J35CFrTMo1+WB8JJTxIUA+94bd9Cm6K+fapaD2UJUoe8XKRufE7TyzhCdbSSVEY4qJU51t2ofmaNmLLhDpyUGbgEkvwfdFfpAIlUZV5qmaGAOxBA2d7lDoolm2JzZguvdSlJzIJKvugmvkNcVs61jAJSlOpn4nWYJMStZKj2no5V6atXhAFi5kd5HkD84oSojk2SWlgFKAAIp2Q6mpq2YwTrR8AhBRfOGYIVZvtHaVQ4FLxrlFpO9oxMnqgJaU4UQkE7Spnjzqz2y6tKtRD7nrC0wkEgu4JHEfXjF88+uiRYKbVs0Gl9M3hRT1wu4cYopltJDbX8GiVnsy5gVdSVBIvKIBN1IxUdlYVWKxJPK5MphiUFoMmccdsSUc8vWFYKldG17MMMIUOQRM2Cy7S24wrdaDJlFgWLHD5+cCMi2HMw7Iu9C9JVS0qlzU9dZ5hdcom6yspktQ/y5gyUMcCCIp5dlI7zJ3+mMGSmWPiUeQ51PhAtFEbZez+jxmpv2NRtEsOShgJ0t8RMliqhTvpdP3YpEWYkskHaGfy/SDybeqWQUJSkguFByoHWFPQ8os1dIzNDWlKZw+KY6V8JstlH+4KhY1oSlSbiSCq4DUpKnBP3Uv4iJlEvWs7gLvjDSdHWZVZcyZKOLKHWJFcL8oXucvOCJ0YSO9JX91YSo7WJSeYzgaBVC0m15C6RuvH8/yh5Ct43OPKnIxw6PUn/sTANak3h5AeMBSWJcl9xHNiYWxsWWdnuZqPOH5U4A9mnH6EU8icNbnmOLiLjR8oNfX3dwc7E+uAhLRRFltYlE4hgM/kI0VltzM0ZiXbXOF0VAAamoDjid8NyLUS1cPCAekMrl2bex6QekHTbiDGb0dOVt8YsJizsG8gecLWRkk8MbHbbPcRnrbNO/6+soslTXGI8/KKa2zkjMncw9Y7nbG4o1oRnTGPwjX++PKK60SEqrVR1pHzIpyidr0ldwQN+PMqfnSKW06TUoh1gc1Nu/SHx2McWHnJGZSB/TVX4ibo5iKmaqUL13vBmcXiT94i6PwnfHZ+lk0dF4gM5LPvbPlFZpLS61mnZ2CHxVMnlrsFbJi6qIGp3JVzBJbkIQRpdaT2ZiwNRWSNzYDkYGuUp8C/1hE02CYqq0htaqHmK83h6pEUrb0dn6WUo/4kuRNSTmgBQH3pd1XOBom2ZRbq50rbLWFJ33ZgBb+6ITLJKGCiTqVhwKcd5aOIs81VEpUoAVugFIAzJDpG8wwS7XZ1VjSqYEomdahsTLCT93Ek73i0/gg+Efm9YV6OpS4jY3BqEV48aa2QZMzT0ecKUUki87YEGmLuOO6GEpExBIHaSBeYOVNgp3oGoW1JOcAny2xd/AvmNhj6yqukKSzgjs1qKu+xqGucC9PZR+DiJ6kFSQXehIrnkfqkTs9jKgSSkADNSQ+oAE1rlDf8Pl3SVLukhwlHazrswyd98KptMtPdllR1rL/lSw8TGcEuzHN9Ih9nvKIlhSg9KV4s8MDRjDtKAbEYkDahLnjhC8y3rVQrZLYJonB2upA3QKWWwxyygfpC2xtC0DupKtqqDkHPjBTaFOwITVuzQHcR2ucCRN+NOOfdUfAvxHGDS7Mk9xYJ1L7B4Vun8XCMY2IMJOr62wQM3pBTZVoYrSoAnc+vCC/aUPVCW1OS3ENCnErghYTCMKbvWGLPpG6XKUq3gQKepJJZ2f9jAFbICgm+PTG128H3bu4xKVPWxUCu6DUlyA/g8JKU1KE1q/rHUT1MUuWLOHoWwcR3EXy3stLPbFCoJ3js+TRaWXpBOAYLUxoXUS+xiYz0lGvgI0Oj7AmXLE+eOyf8uXgZm06k+cKkqGxZb2G0rCRNmqZHupZLzDsJFE61RGZp2YtTkjYGTQahSKK16TVNXeVjgA1AMgBkIlIUSf3hLRRCjRStJTNY5JEOStKTPj8fSM6gHUeUFCyP3hTiVQSNbZtIF6qPMxYTLZSMdZrUzVi1FrdOMR5I09DnCy3l23KK632iEk2xjA7bP/AE4wMYuwlCmV1rtBfGKy1GjjDyhueCcByhWfQMWG8/Rj0Ii8mhJZ102+vrAFTEJNXUeQiSygd4lWxIbkT6R8uaEgXZaCkmilOo/m7IOy7zEPijzsrGrHpZaxclpIH/jS/wCIDHfSOW6asJAnTkhAJAF7rCDmyUOx2KKYr7VOWoVmFSPhGA2FAZI4BoUQtu7TZiDsIwI2GGqK8EbnJDKJ0mt2WZhSHeaboxA7MtBrjmo50gM21rWw6whPwAAJG5KWRzEfdUldAQg6vc9U+I3ROTohd4JukqOAAcqGtLO42iGWkJaEk2gy1uxGw/pSLX+Oq2w6rosUgdfNlyBXsrLr4SkOrmBEv4RYv9RN/wDr/wDthiyuOhUsKbtlAtYUkJSm6Bmo3lVyfLcIasOinygVhkuY2OiLGKPEufM32UYsaSErNoQthC2kuiQWQUm4rPaM8I39lsdMHglo0aGiOOaUXaKZRjJUzxq3aDVIDzKg90yyFpd8DMDpBZ6BzCqVHIXX5nifk0Xunpa7La1iUpSb7KZOBfEFOBDg0IMLr0jLUGnSkv8A+E3D/cKy+AEexFxnFSR53GnTKxD4V84KlIzx1D5mHeolLB6ubcb3ZibuYFVpvXsRq3QJOjZrG6Asf0FK/wDa5GGoQLHJHZFoUnuKKfukh97YwT7WoveShW0pH+5LHxgC0FNFAgj3dW/0gapxZsnwy5QA7kkgsyan4W3EtyU/nHy1JJcdkasW4u8AC44Pr61xoPIIuWD7w8fSOolNjWOyy7bKYbX44xsNAdHrOZP2iffCEFy7BKgMhma024CMaCSvYjobRCUo+02mkod1Oc1WQGzzY5AwjpHS658y8ogPQB6JGQGzbEukenzaJjtdQmiEDBI1lsz+mAimC4Xxs7lWh5E3bDMue0ViZkHRNbNoCUR0JlmLQWd6fXpEk2ugwpnmd8VvWcYLLSrJJ5GFtFmOZcSrVtiykWukZ6WDmGiyss8gM+Jdn4D5wicEy+ErLJCVKwBO4PHVzyBqI+vOBI0mtAISpQcMWJrsLQnfUryx5VMKULGELXala/GKifNJh60SzmQN5hKZKTmvkCf08YpgkibKJTVkFo4i0XTSoIF4KwPpXA4iGwqWB3Co6yWHIP5wI6SUjuJQjaEgn8SnMURXweVktbJI0VNWOskpUpGBLd3+lZPZbbgYidFIFZk+Wk5oQTNO5NzscCuBrt01RvlSlHMLJUCDiCFYpMRtGjb4vywQB3kHFG0E1Uh88Rnrhi12SSV9BjpWzS2CJKphFHmqujjLlMTxWYNK6ZzmuOlMs4y0JCE/kYvtJeKg2dPvKrs+cdE6WjBL7z8hBUmKVrdltJsAnlpDlZ/7ZxP3Fe9uLHfFr/0Rbv8ASz/wH0jPI0nMbsKubE9l+I+cN/xO0/HM5n1jkvuOuD8AdETQ4eN1ohYYR5zo20BxG20PNwaIs6GYto3+i0BqwzbwAmKGx24pgGnOk6ZUsrXlgBio5ARPF39KGNVtmB6f6QCrSUAsyUgkNV3LFqsAcHauEZY6nBqflxygtomrnzFrNVKJUatvxoAIilk4Ms6/dH/LjTfHsQTUUmee5XJhEWYiquyMK47QBj9YwQTWDCg1+8eOW4eMLqmklySTrMFSqOfwMiMm3r+NTZglxyNGjiCVPRJoTg1B91og4bAbdmTfOkQcRgz8hJc26QQKggjeMKEGOM9SIkiWGcuB5nZ6w/onRXXKc0QMdv8ASn1yg1FvRxYdFujyZx6yb2ZKMSS18j3Rs1n5mO9MeknWqEpAKJMsslIo5FHIbLADKCdJdJXAJCFIugDuKBDYgOmlHw141wzEy8oAFbpRgNTl2HGOkq0dy1oj142+HpBBbCM/AekKKl7RHbmHaHjTwhdAcmOC1nWeSfSDmeLg795zqa6wZqYveitA/qHj6QRAfPz9IGkHGbGxajrV+IwUWtwzZ4upzhTFsvEwikDX4esFS2swDSHwyMdlWk7OQ+cPWO1FxXMRXyQm6TUgEDm/pDkmYgHBw+IevOESielhk9WWVtcFQrQ/tALGbyrvxBhv93x84s9MaQlTGMuXcJAvOp3NK4UinVaVJNDgctkLrwVN+TqpCj7p5QCdYyHBKeYPk8N6VUbwUO7MSFjj3hwUDFRMWXd8IOKE5GqGDLDdpb3aMMsSwfjlBdK6QQsJaWkXUhNNQDVrUxWTJxJvEkklyduuDqS6bydxink1o8+UrTSFpulFMAKBLsMg+oRGXNU4WhV0gh6916PXFP7GOqsBJwP14xZaO6KT1kFMtQ2q7I43qnlBKiKpNgJFilTyXV1awe0EpvJIreXLD1y7A10inEk4DD6rGuPRZErtTrRLktVkl1A7CW8oNM0lo8qF1BnTW950pmEZ1ZN4vqq0Hy+xsoJ90mZKyWJSiyQVHUAT4CND/AZ/8mZ+A+sK2zp7OAKJUtEgCjBNRzo/CFf+q7X/ADlck+kdchanCOtlNKs6k1JuDbnuGJi3sfSXq27JPECKmYg1US768YCEEkDXGzhGWmhEZyj0zXH2gKZkywNq1EjcyRnhxiM7pDKnD/5MtSSQ3ZUXYkGoDMHALHVGZlTgggjI4kA72Bp9ZR2XKBWWcpqXON0HiLzR2KMcLuKX+zpuWTtmgVouzzQ0m0BI+BQau12JPOB2nonOCAQyw5ok7q9psflFLbbL1cxSHds22A/OJ2W0LR3FqTuJHhD/AHIS7j+jFCUdJ/v+hmZYZiAAqWUsXcpL5UfVTxMBmIFGL0rsOqLCR0onpxW4bNIOXCCjpRe/zJEtZ3N5gxjjjfTf8r/gzlJdr/JTFMGlSgBeVhkPi9BrPKLgaUsqkkqs7MQOydfLVBbNIs9oWyRMSd4YNkKmNWFPpo7n90yv0fYFTlOaJGJ8kp2w3pPSqUtJl0SKKKdWaUnzOZi6m2MCWJaCUBqEZA48TrioPRgZTD+EesPlilFVH+WZHImUNx6A1fwzJOTQKcdR7INP6jmduHCkaNXRYgMJlVZlOWrHZWBDoWs0E1PIxM8ckEzPJWlqvefgzF+LtA7+/nGpR7PJpwmS+SoOn2YTv5svkr0gGmZxkZALOsxK9GxT7L5uc6X+FUGT7MiMZ/JHqqADWORjCCKEMdRgid8bc+z6XeeZPmKrVkpHzga+jNjl94z1cUiBbQ5YpFBZh/gLP9aPJUdlYRoxNsMuQo9TMUnrEuFKxN0saHCFf+pbMB2LGj+4v5vE8tl2N1QjLn7YJ9kUvupUdySflDQ6aLHckyUbk/tAZ3TG0qpfu/dSBAUU+7aH5WgJ0ySB1agUKLXmDpVjiclDxjiei0xL3pkuWCGLry1UGwcorbBpmcuYErmLIWCk9o5ihpqMVE4ly5cwSQEsmrNEvRlkR/mWlJ+4lzzrEpenLDKBSmWua+JVT65RkVwFRhyiefPM70jYWrpktAaTLlSxkQHO/IRmdI9JLTM785bagbo5JgCJrhjwgM5NHg4xSJ8k3LyLomm87nacf3gk+Zf7VXAANXZqDgzDhAQiCISxeDJhoWgTg0wssBkr16kr9YP/AA6Z8PiICiUm6CBiS7jDDCu+HOJ5frBBfk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6" name="Picture 8" descr="http://t1.gstatic.com/images?q=tbn:ANd9GcQK8jHaMQD1Fdqv4_pu1BX0qCQgXFJu2N1QF3iBzWRDMosobTIL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714752"/>
            <a:ext cx="2752725" cy="1657351"/>
          </a:xfrm>
          <a:prstGeom prst="rect">
            <a:avLst/>
          </a:prstGeom>
          <a:noFill/>
        </p:spPr>
      </p:pic>
      <p:pic>
        <p:nvPicPr>
          <p:cNvPr id="10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4" cstate="print"/>
          <a:srcRect l="32896" t="20362" r="47366" b="49095"/>
          <a:stretch>
            <a:fillRect/>
          </a:stretch>
        </p:blipFill>
        <p:spPr bwMode="auto">
          <a:xfrm>
            <a:off x="1000100" y="142852"/>
            <a:ext cx="428628" cy="642942"/>
          </a:xfrm>
          <a:prstGeom prst="rect">
            <a:avLst/>
          </a:prstGeom>
          <a:noFill/>
        </p:spPr>
      </p:pic>
      <p:pic>
        <p:nvPicPr>
          <p:cNvPr id="11" name="Picture 4" descr="http://t3.gstatic.com/images?q=tbn:ANd9GcQjEIpTTGhsNXEHTcJc79qPkwXYQAktLQDbAyUatQZzjVPcbahjrA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0002" y="142853"/>
            <a:ext cx="1168751" cy="11430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357166"/>
            <a:ext cx="6629400" cy="1143000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География</a:t>
            </a:r>
            <a:endParaRPr lang="ru-RU" sz="66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" name="Содержимое 3" descr="36895_zemlya_zemnoj-shar_planeta_kosmos_grafika_1920x1200_(www.GdeFon.ru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643050"/>
            <a:ext cx="6791348" cy="4799721"/>
          </a:xfrm>
        </p:spPr>
      </p:pic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6642217" y="1484784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7380312" y="2163180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7884368" y="2996952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8" name="Овал 7">
            <a:hlinkClick r:id="rId6" action="ppaction://hlinksldjump"/>
          </p:cNvPr>
          <p:cNvSpPr/>
          <p:nvPr/>
        </p:nvSpPr>
        <p:spPr>
          <a:xfrm>
            <a:off x="8065252" y="3861048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9" name="Овал 8">
            <a:hlinkClick r:id="rId7" action="ppaction://hlinksldjump"/>
          </p:cNvPr>
          <p:cNvSpPr/>
          <p:nvPr/>
        </p:nvSpPr>
        <p:spPr>
          <a:xfrm>
            <a:off x="7825386" y="4797152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357166"/>
            <a:ext cx="6629400" cy="178595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accent4"/>
                </a:solidFill>
              </a:rPr>
              <a:t/>
            </a:r>
            <a:br>
              <a:rPr lang="ru-RU" sz="2400" dirty="0" smtClean="0">
                <a:solidFill>
                  <a:schemeClr val="accent4"/>
                </a:solidFill>
              </a:rPr>
            </a:br>
            <a:r>
              <a:rPr lang="ru-RU" sz="2400" dirty="0" smtClean="0">
                <a:solidFill>
                  <a:schemeClr val="accent4"/>
                </a:solidFill>
              </a:rPr>
              <a:t>Соломон, царь иудейский, построил храм. Для строительства этого храма доставляли </a:t>
            </a:r>
            <a:r>
              <a:rPr lang="ru-RU" sz="2400" dirty="0" smtClean="0">
                <a:solidFill>
                  <a:srgbClr val="FF0000"/>
                </a:solidFill>
              </a:rPr>
              <a:t>кедр, изображенный на </a:t>
            </a:r>
            <a:r>
              <a:rPr lang="ru-RU" sz="2400" dirty="0" smtClean="0">
                <a:solidFill>
                  <a:schemeClr val="accent4"/>
                </a:solidFill>
              </a:rPr>
              <a:t>государственном </a:t>
            </a:r>
            <a:r>
              <a:rPr lang="ru-RU" sz="2400" dirty="0" smtClean="0">
                <a:solidFill>
                  <a:srgbClr val="FF0000"/>
                </a:solidFill>
              </a:rPr>
              <a:t>флаге страны</a:t>
            </a:r>
            <a:r>
              <a:rPr lang="ru-RU" sz="2400" dirty="0" smtClean="0">
                <a:solidFill>
                  <a:schemeClr val="accent4"/>
                </a:solidFill>
              </a:rPr>
              <a:t>, которая называется: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785786" y="2071678"/>
            <a:ext cx="3429000" cy="38862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Оман</a:t>
            </a:r>
          </a:p>
          <a:p>
            <a:r>
              <a:rPr lang="ru-RU" sz="4400" dirty="0" smtClean="0">
                <a:solidFill>
                  <a:srgbClr val="002060"/>
                </a:solidFill>
              </a:rPr>
              <a:t>Алжир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643306" y="2143116"/>
            <a:ext cx="3429000" cy="38862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Китай</a:t>
            </a:r>
          </a:p>
          <a:p>
            <a:r>
              <a:rPr lang="ru-RU" sz="4400" dirty="0" smtClean="0">
                <a:solidFill>
                  <a:srgbClr val="002060"/>
                </a:solidFill>
              </a:rPr>
              <a:t>Ливан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33796" name="Picture 4" descr="http://upload.wikimedia.org/wikipedia/commons/thumb/b/bf/C%C3%A8dre_du_Liban_Barouk_2005.jpg/275px-C%C3%A8dre_du_Liban_Barouk_2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4500570"/>
            <a:ext cx="2690813" cy="2162436"/>
          </a:xfrm>
          <a:prstGeom prst="rect">
            <a:avLst/>
          </a:prstGeom>
          <a:noFill/>
        </p:spPr>
      </p:pic>
      <p:pic>
        <p:nvPicPr>
          <p:cNvPr id="33798" name="Picture 6" descr="http://t1.gstatic.com/images?q=tbn:ANd9GcQ9i-IdAVH1384Fq0VGp0bw0YhaWhHKP0MCfYYOfeR8KEPJn_Vh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142852"/>
            <a:ext cx="1419774" cy="714380"/>
          </a:xfrm>
          <a:prstGeom prst="rect">
            <a:avLst/>
          </a:prstGeom>
          <a:noFill/>
        </p:spPr>
      </p:pic>
      <p:pic>
        <p:nvPicPr>
          <p:cNvPr id="7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5" cstate="print"/>
          <a:srcRect r="83553" b="72850"/>
          <a:stretch>
            <a:fillRect/>
          </a:stretch>
        </p:blipFill>
        <p:spPr bwMode="auto">
          <a:xfrm>
            <a:off x="1071538" y="428604"/>
            <a:ext cx="357190" cy="57150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2000232" y="3500438"/>
            <a:ext cx="3429000" cy="292895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Бразилия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Колумбия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357686" y="1928802"/>
            <a:ext cx="3429000" cy="264320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Перу 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Чили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285728"/>
            <a:ext cx="6629400" cy="185738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Ламы</a:t>
            </a:r>
            <a:r>
              <a:rPr lang="ru-RU" sz="2400" dirty="0" smtClean="0">
                <a:solidFill>
                  <a:srgbClr val="7030A0"/>
                </a:solidFill>
              </a:rPr>
              <a:t> – это </a:t>
            </a:r>
            <a:r>
              <a:rPr lang="ru-RU" sz="2400" dirty="0" err="1" smtClean="0">
                <a:solidFill>
                  <a:srgbClr val="7030A0"/>
                </a:solidFill>
              </a:rPr>
              <a:t>безгорбые</a:t>
            </a:r>
            <a:r>
              <a:rPr lang="ru-RU" sz="2400" dirty="0" smtClean="0">
                <a:solidFill>
                  <a:srgbClr val="7030A0"/>
                </a:solidFill>
              </a:rPr>
              <a:t> верблюды, которых разводят ради шерсти и используют как вьючных животных. Какое государство имеет изображение этих животных в своем гербе?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34818" name="Picture 2" descr="http://t2.gstatic.com/images?q=tbn:ANd9GcT5Tu4BXTPTA8unSOuE5OPLqIZwBRWc1TXWhHB8djwD0nU7uLRK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3714752"/>
            <a:ext cx="2208105" cy="2986092"/>
          </a:xfrm>
          <a:prstGeom prst="rect">
            <a:avLst/>
          </a:prstGeom>
          <a:noFill/>
        </p:spPr>
      </p:pic>
      <p:pic>
        <p:nvPicPr>
          <p:cNvPr id="34820" name="Picture 4" descr="http://t2.gstatic.com/images?q=tbn:ANd9GcSidCp0fMm4d4I3UCo-L7ICvugkjyrI3xdl_iN3Jb9aqhuJgI0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14554"/>
            <a:ext cx="2143125" cy="2133601"/>
          </a:xfrm>
          <a:prstGeom prst="rect">
            <a:avLst/>
          </a:prstGeom>
          <a:noFill/>
        </p:spPr>
      </p:pic>
      <p:pic>
        <p:nvPicPr>
          <p:cNvPr id="8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4" cstate="print"/>
          <a:srcRect l="32895" t="-3394" r="47368" b="72850"/>
          <a:stretch>
            <a:fillRect/>
          </a:stretch>
        </p:blipFill>
        <p:spPr bwMode="auto">
          <a:xfrm>
            <a:off x="1000100" y="142852"/>
            <a:ext cx="428628" cy="642942"/>
          </a:xfrm>
          <a:prstGeom prst="rect">
            <a:avLst/>
          </a:prstGeom>
          <a:noFill/>
        </p:spPr>
      </p:pic>
      <p:pic>
        <p:nvPicPr>
          <p:cNvPr id="9" name="Picture 6" descr="http://t1.gstatic.com/images?q=tbn:ANd9GcQ9i-IdAVH1384Fq0VGp0bw0YhaWhHKP0MCfYYOfeR8KEPJn_Vh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96" y="142852"/>
            <a:ext cx="1419774" cy="71438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500034" y="2214554"/>
            <a:ext cx="3429000" cy="38862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Новая Гвинея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Новая Зеландия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3286116" y="2000240"/>
            <a:ext cx="3429000" cy="38862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Новая Земля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Новая Англия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Где живут нелетающая </a:t>
            </a:r>
            <a:r>
              <a:rPr lang="ru-RU" sz="2800" dirty="0" smtClean="0">
                <a:solidFill>
                  <a:srgbClr val="FF0000"/>
                </a:solidFill>
              </a:rPr>
              <a:t>птица киви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, хищный попугай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</a:rPr>
              <a:t>кеа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и полинезийский народ маори?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5842" name="Picture 2" descr="http://t0.gstatic.com/images?q=tbn:ANd9GcRdq6SR6RryRyS86bfUdQFH-ge6gbGx5krErJ6uAULn-bLr2c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992" y="4429132"/>
            <a:ext cx="2747610" cy="2200277"/>
          </a:xfrm>
          <a:prstGeom prst="rect">
            <a:avLst/>
          </a:prstGeom>
          <a:noFill/>
        </p:spPr>
      </p:pic>
      <p:pic>
        <p:nvPicPr>
          <p:cNvPr id="7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3" cstate="print"/>
          <a:srcRect l="69079" r="14473" b="76244"/>
          <a:stretch>
            <a:fillRect/>
          </a:stretch>
        </p:blipFill>
        <p:spPr bwMode="auto">
          <a:xfrm>
            <a:off x="1071538" y="500042"/>
            <a:ext cx="357190" cy="500066"/>
          </a:xfrm>
          <a:prstGeom prst="rect">
            <a:avLst/>
          </a:prstGeom>
          <a:noFill/>
        </p:spPr>
      </p:pic>
      <p:pic>
        <p:nvPicPr>
          <p:cNvPr id="8" name="Picture 6" descr="http://t1.gstatic.com/images?q=tbn:ANd9GcQ9i-IdAVH1384Fq0VGp0bw0YhaWhHKP0MCfYYOfeR8KEPJn_Vh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4372" y="142852"/>
            <a:ext cx="1277797" cy="64294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85728"/>
            <a:ext cx="66294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Цель игры - викторины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80" y="1142984"/>
            <a:ext cx="6986590" cy="5357850"/>
          </a:xfrm>
        </p:spPr>
        <p:txBody>
          <a:bodyPr>
            <a:noAutofit/>
          </a:bodyPr>
          <a:lstStyle/>
          <a:p>
            <a:pPr algn="just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Обобщение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и интеграция  знаний из различных естественнонаучных дисциплин (химии, физики, биологии, географии);</a:t>
            </a:r>
          </a:p>
          <a:p>
            <a:pPr algn="just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Формирование </a:t>
            </a:r>
            <a:r>
              <a:rPr lang="ru-RU" sz="1100" b="1" dirty="0" err="1" smtClean="0">
                <a:solidFill>
                  <a:schemeClr val="accent1">
                    <a:lumMod val="50000"/>
                  </a:schemeClr>
                </a:solidFill>
              </a:rPr>
              <a:t>учебно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 – познавательных компетенций учащихся:  </a:t>
            </a:r>
            <a:r>
              <a:rPr lang="ru-RU" sz="1100" b="1" dirty="0" err="1" smtClean="0">
                <a:solidFill>
                  <a:schemeClr val="accent1">
                    <a:lumMod val="50000"/>
                  </a:schemeClr>
                </a:solidFill>
              </a:rPr>
              <a:t>ценностно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 – смысловых, информационных, общекультурных, социально – трудовых, коммуникативных, компетенций личностного самосовершенствования; </a:t>
            </a:r>
          </a:p>
          <a:p>
            <a:pPr algn="just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Развитие познавательных умений и навыков учащихся: умения ориентироваться в современном  информационном пространстве;</a:t>
            </a:r>
          </a:p>
          <a:p>
            <a:pPr algn="just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Развитие умения самостоятельно применять  свои знания в неожиданном контексте;</a:t>
            </a:r>
          </a:p>
          <a:p>
            <a:pPr algn="just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Развитие умения интегрировать знания из различных областей наук;</a:t>
            </a:r>
          </a:p>
          <a:p>
            <a:pPr algn="just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Развитие умения критически мыслить и аргументировать;</a:t>
            </a:r>
          </a:p>
          <a:p>
            <a:pPr algn="just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Развитие умения оформлять отчет о работе в виде компьютерных презентаций.</a:t>
            </a:r>
          </a:p>
          <a:p>
            <a:endParaRPr lang="ru-RU" sz="11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256"/>
            <a:ext cx="2285996" cy="2285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285720" y="2643182"/>
            <a:ext cx="3714776" cy="328614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Черное море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Средиземное море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3357554" y="2571744"/>
            <a:ext cx="3643338" cy="300039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Саргассово море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Мраморное море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285728"/>
            <a:ext cx="6629400" cy="207170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/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/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Угорь речной </a:t>
            </a:r>
            <a:r>
              <a:rPr lang="ru-RU" sz="2400" dirty="0" smtClean="0">
                <a:solidFill>
                  <a:srgbClr val="7030A0"/>
                </a:solidFill>
              </a:rPr>
              <a:t>или европейский, относится к проходным рыбам. Взрослые рыбы живут в верховьях рек, в озерах, а на нерест плывут в одно из морей бассейна Атлантического океана. Куда плывут для размножения  угри?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36868" name="Picture 4" descr="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3143248"/>
            <a:ext cx="2381250" cy="2543175"/>
          </a:xfrm>
          <a:prstGeom prst="rect">
            <a:avLst/>
          </a:prstGeom>
          <a:noFill/>
        </p:spPr>
      </p:pic>
      <p:pic>
        <p:nvPicPr>
          <p:cNvPr id="36866" name="Picture 2" descr="Речной угор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857760"/>
            <a:ext cx="2619375" cy="1733551"/>
          </a:xfrm>
          <a:prstGeom prst="rect">
            <a:avLst/>
          </a:prstGeom>
          <a:noFill/>
        </p:spPr>
      </p:pic>
      <p:pic>
        <p:nvPicPr>
          <p:cNvPr id="7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4" cstate="print"/>
          <a:srcRect l="-3289" t="20362" r="83553" b="52488"/>
          <a:stretch>
            <a:fillRect/>
          </a:stretch>
        </p:blipFill>
        <p:spPr bwMode="auto">
          <a:xfrm>
            <a:off x="1000100" y="428604"/>
            <a:ext cx="428628" cy="571504"/>
          </a:xfrm>
          <a:prstGeom prst="rect">
            <a:avLst/>
          </a:prstGeom>
          <a:noFill/>
        </p:spPr>
      </p:pic>
      <p:pic>
        <p:nvPicPr>
          <p:cNvPr id="8" name="Picture 6" descr="http://t1.gstatic.com/images?q=tbn:ANd9GcQ9i-IdAVH1384Fq0VGp0bw0YhaWhHKP0MCfYYOfeR8KEPJn_Vh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710" y="142852"/>
            <a:ext cx="1205460" cy="71438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214282" y="3071810"/>
            <a:ext cx="3429000" cy="285752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США</a:t>
            </a:r>
          </a:p>
          <a:p>
            <a:r>
              <a:rPr lang="ru-RU" sz="4000" dirty="0" smtClean="0">
                <a:solidFill>
                  <a:srgbClr val="002060"/>
                </a:solidFill>
              </a:rPr>
              <a:t>Италия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3071802" y="3000372"/>
            <a:ext cx="3714776" cy="271464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Испания </a:t>
            </a:r>
          </a:p>
          <a:p>
            <a:r>
              <a:rPr lang="ru-RU" sz="4000" dirty="0" smtClean="0">
                <a:solidFill>
                  <a:srgbClr val="002060"/>
                </a:solidFill>
              </a:rPr>
              <a:t>Куба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214290"/>
            <a:ext cx="6629400" cy="2500330"/>
          </a:xfrm>
        </p:spPr>
        <p:txBody>
          <a:bodyPr>
            <a:normAutofit fontScale="90000"/>
          </a:bodyPr>
          <a:lstStyle/>
          <a:p>
            <a:r>
              <a:rPr lang="ru-RU" sz="2400" dirty="0" err="1" smtClean="0">
                <a:solidFill>
                  <a:srgbClr val="FF0000"/>
                </a:solidFill>
              </a:rPr>
              <a:t>Альтамира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– 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это название местности. На юге и на западе ее небо подпирают снеговые шпили </a:t>
            </a:r>
            <a:r>
              <a:rPr lang="ru-RU" sz="2400" dirty="0" err="1" smtClean="0">
                <a:solidFill>
                  <a:schemeClr val="tx2">
                    <a:lumMod val="10000"/>
                  </a:schemeClr>
                </a:solidFill>
              </a:rPr>
              <a:t>Кантабрийских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2">
                    <a:lumMod val="10000"/>
                  </a:schemeClr>
                </a:solidFill>
              </a:rPr>
              <a:t>гор.В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2">
                    <a:lumMod val="10000"/>
                  </a:schemeClr>
                </a:solidFill>
              </a:rPr>
              <a:t>Альтамирской</a:t>
            </a:r>
            <a:r>
              <a:rPr lang="ru-RU" sz="2400" dirty="0" smtClean="0">
                <a:solidFill>
                  <a:schemeClr val="tx2">
                    <a:lumMod val="10000"/>
                  </a:schemeClr>
                </a:solidFill>
              </a:rPr>
              <a:t> пещере сохранились всемирно известные изображения бизонов, сделанные рукой первобытного человека. В какой стране находится эта пещера?</a:t>
            </a:r>
            <a:endParaRPr lang="ru-RU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7890" name="Picture 2" descr="http://www.wallplanet.ru/_ph/15/5347238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3" y="4429132"/>
            <a:ext cx="3506865" cy="2191791"/>
          </a:xfrm>
          <a:prstGeom prst="rect">
            <a:avLst/>
          </a:prstGeom>
          <a:noFill/>
        </p:spPr>
      </p:pic>
      <p:pic>
        <p:nvPicPr>
          <p:cNvPr id="7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3" cstate="print"/>
          <a:srcRect l="32896" t="20362" r="47366" b="49095"/>
          <a:stretch>
            <a:fillRect/>
          </a:stretch>
        </p:blipFill>
        <p:spPr bwMode="auto">
          <a:xfrm>
            <a:off x="1000100" y="142852"/>
            <a:ext cx="428628" cy="642942"/>
          </a:xfrm>
          <a:prstGeom prst="rect">
            <a:avLst/>
          </a:prstGeom>
          <a:noFill/>
        </p:spPr>
      </p:pic>
      <p:pic>
        <p:nvPicPr>
          <p:cNvPr id="8" name="Picture 6" descr="http://t1.gstatic.com/images?q=tbn:ANd9GcQ9i-IdAVH1384Fq0VGp0bw0YhaWhHKP0MCfYYOfeR8KEPJn_Vh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142852"/>
            <a:ext cx="1419774" cy="71438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428604"/>
            <a:ext cx="6629400" cy="114300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Темная лошадка</a:t>
            </a:r>
            <a:endParaRPr lang="ru-RU" sz="60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" name="Содержимое 3" descr="black_horse_photo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2000240"/>
            <a:ext cx="5786764" cy="4224338"/>
          </a:xfrm>
        </p:spPr>
      </p:pic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6300192" y="1700808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7164288" y="2492896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7596336" y="3501008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8" name="Овал 7">
            <a:hlinkClick r:id="rId6" action="ppaction://hlinksldjump"/>
          </p:cNvPr>
          <p:cNvSpPr/>
          <p:nvPr/>
        </p:nvSpPr>
        <p:spPr>
          <a:xfrm>
            <a:off x="7596336" y="4437112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9" name="Овал 8">
            <a:hlinkClick r:id="rId7" action="ppaction://hlinksldjump"/>
          </p:cNvPr>
          <p:cNvSpPr/>
          <p:nvPr/>
        </p:nvSpPr>
        <p:spPr>
          <a:xfrm>
            <a:off x="7164288" y="5373216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714348" y="2428868"/>
            <a:ext cx="3429000" cy="242889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Роза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Голубка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500430" y="3071810"/>
            <a:ext cx="3429000" cy="235745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Сосна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Белая Лань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285728"/>
            <a:ext cx="6629400" cy="214314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Жанна </a:t>
            </a:r>
            <a:r>
              <a:rPr lang="ru-RU" sz="2400" dirty="0" err="1" smtClean="0">
                <a:solidFill>
                  <a:srgbClr val="FF0000"/>
                </a:solidFill>
              </a:rPr>
              <a:t>д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Арк</a:t>
            </a:r>
            <a:r>
              <a:rPr lang="ru-RU" sz="2400" dirty="0" smtClean="0">
                <a:solidFill>
                  <a:srgbClr val="FF0000"/>
                </a:solidFill>
              </a:rPr>
              <a:t>- </a:t>
            </a:r>
            <a:r>
              <a:rPr lang="ru-RU" sz="2400" dirty="0" smtClean="0">
                <a:solidFill>
                  <a:srgbClr val="002060"/>
                </a:solidFill>
              </a:rPr>
              <a:t>героиня французского народа, которая возглавляла освободительное движение в период Столетней войны. Для Орлеанской Девы было изготовлено</a:t>
            </a:r>
            <a:r>
              <a:rPr lang="ru-RU" sz="2400" dirty="0" smtClean="0">
                <a:solidFill>
                  <a:srgbClr val="FF0000"/>
                </a:solidFill>
              </a:rPr>
              <a:t> белое знамя</a:t>
            </a:r>
            <a:r>
              <a:rPr lang="ru-RU" sz="2400" dirty="0" smtClean="0">
                <a:solidFill>
                  <a:srgbClr val="002060"/>
                </a:solidFill>
              </a:rPr>
              <a:t>, на одной стороне которого был изображен Христос, а на другой…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266" name="AutoShape 2" descr="data:image/jpeg;base64,/9j/4AAQSkZJRgABAQAAAQABAAD/2wCEAAkGBhQSERUUExQWFRUWGRwaGRgXGRwbHxcdGxkeHxkaGh8dHCYeFxojHhwYIC8hIycpLCwvHB4xNTAqNSYrLSkBCQoKDgwOGg8PGiwkHyUqLCwsLCwsLCwsLCwpKSksLCwsLCksLCwsLCwsLCwsLCwpLCwsLCwsLCksLCwsLCwsLP/AABEIARQAtwMBIgACEQEDEQH/xAAbAAADAAMBAQAAAAAAAAAAAAAEBQYAAgMBB//EAEUQAAIBAgQEBAMFBQYEBQUAAAECEQMhAAQSMQUiQVEGE2FxMoGRI0JSobEUYsHR8AczcoLh8RUkQ5IWY6Ky0jRTVHPC/8QAGgEAAwEBAQEAAAAAAAAAAAAAAgMEAQUABv/EADARAAICAQMDAgQFBAMAAAAAAAABAhEDEiExBEFxIlETMmGRQrHB0fAFI4GhFDPh/9oADAMBAAIRAxEAPwCEpASCZ0zsDBjrE9exj64OynCa1VdSLpSTDOTeDcLpGp4vcQsg3nA+To+ZUVAdIdlWYJI1G5ECfhlvli2qPqepSoJSCUAmrUxAXWBpUaFMQsXMXtDEHHIbldRVs+ny5EuXSJP/AIG8gGoo7EJIJN5A1zpAuWP+42R4a1RA6uACxBOnYyYsWBhk0MCYB1H8JOKbiPD9er9oapSUzpNJS66e4fSzB4MHUidImMTXAlqUaygBmnVRPLGoBwEN9LASadjfe2G6ZqDbqyP49zSV0NF8NEFZrMJixowb+9WI79r742Tw8rG1dgv3Saayxjcc9ls1zANjsJxQVOHMQDBZTuBywFDSSbnaw+H1H4Q+M5V/IZKRC1SaaDTIhmcU4knUo0hukQDtfHPjmnOSinu/BZNKMW7e31YlHhRwV11XBJk/YwAAJbqdRJgCImGttPc+GqUE+bUnYEmmYMgEwqNYT+LpvfDXL8IWYXLvq2Eq9I7zPmnSTIAuGYmLBt8e5QBqlYS6NTKqx8xaoBYSAGdNcrF1Pw+uLJY8rWz/ANEsc8b3v7snm4CARNVwp3JFMadvi5YEekz6RcTNcCZAxeuqwSE1Ko1kfOd7fQi2LGrwcIJqVahADM0OEA3LE+WqkiAbTJkXwCr+Ux0Gnl2MzTeiwI6Au+pS52MqSo6agJwcMc/xNfYyedfhT+7Jh+EHUQtcECSV0AML2gfF+Vu+DP8Aw7NhWcEiRKU+kT1k/e7bel2XEeIszUyFVo1cyCtUJmkwEfZgLLMnKS14k2v3yvmMJ8ioD6wgjrJqEEnb7p2+WAyxyJrT+SDx5IST1P8A2xKeB8tq7aun2afKbyQb/Trjb/wwxaPOYm+1IbSLkzYXO8Cxw9ocArNd63lILkU+dj6l3Ag7bIfnvgyn4fobmn5rRZqxNQx0sx0L6QoifXHownXqf+kZLNH8Kf3ZP0uB5YRqz0G8qFps0+yluv3Y+YxyXglBakftTwdg1NaR3Fi1RNMm9t9um9CubgvrqNQQOVTS3koQp0sQ6wCdQcaWZdhymZJNSo2glSmZpN0JWSDIMlVZKiAjqoPcm2D0Ncyf2X7Cvjt7/q/3Jqv4ZQArqraxMnUkDlJuPJm0bW/hiXz+XcVxRWoSzOqbL1AvMDqwHyOLEZgrSckBTTZ6aiS0DUhQamiQAwUHcgDbpHZUas4pqGNANVp1DZSwEqyssjSJ1CPyxvTam5auEe6mSSjp5f1H+Z4Ll0u1SoomRqqhZEggiVEyPzP02bL5O5DuQOi1mK6osrHSYBjo039MVPDOHUlo03WitMuiNAWSpZJjVGpjECT67YaJQa0hh1EA+537Ez88Y8b7yZvxfZfmQ7cIyrNyMzSLBK6nUbk6lL61m19vS0nTNcFo0ioZndyTqXzGUJJEEyQbkk3sR96167P5yhcVqlIC8K7KbRBgEkn5A/yl+KU9DgZZTTpEMTqVgAwVm8ympAamsCDYBrQp0g4F45LfUGsq4oX8V4WtI09DsytqnUZ2AIYG/c7HYj1xmPc+xJphpUkMxXUSBKUSN76iCCdt/UjGYS7pW/5bOhh3Tr3/AEQR4byBqZi2yI7GOpIFNR2AOtjuNsU+QyK1HrVGBDGs8MLMoACFdXxfcMiY/LCjwtlv/qGgMVFJFBaBLNUYWIjdQBO34TuKThdJhTMmT5lXmM3JrPfe9x0w/Hvlf0X/AKc7qHf3As1lzBmvUAErrdVbc2glb9rned8SPHcgyuW1liyrVDAAcyEK2x0/AyP8ptfFPndXmzUss/iI1QgJ6yps4i0aZEWkbjeV1Ir8umnpMXspGh9wIMMpIItHTbDYz9VNE0oem0xtwGvUzFBavmrLzKil8DSQwU+aDGot6xHrjvW8MOWXXmakK4cKlOkgkXAgqwYBid7W2MiEHgLMlDVoM11cOIvcHTVgDvFI/wCa3XFtXzoglWE6bSJgn+gMF8LHB2kjPiSkqbFOcyfIQatZtxepoB23FNUEfI2ixwi8LgCvm0UW10yAot/dtYQNoE29sUPFmUCxkFrx3G8+v8sTXAKf22cH3mNLe8Sj7AfTHlJ2zK4GOarF0iTD6FiASdTqrfM6v4YZ1M4EDanAYlid16EqQLCDa4774BzgUKJIRQ9MkttZ1bt0IJiL+uOKeHjmOfMLpX7lEW0jaXMyanXSLCRudgGC/iHjFASKYarM8zHSp9ZuXtawIPyBwA3i6t91KYiPun/+nEXO8YM4v4V8kF6QJQbqJJTuRuWH59RIxOvQDffDDabf7nAuTCSQ5y3jtv8Aq0lb/BY+8GQTtsR+eGGX8YUHYFvMpjYFgCJm5YqSR9I3k4impC0X1HpsZ6entjR3MCItN/f+vz98FyAfSuD2y1Iz8SavfXLz9WJ7Y6twOi3M1CmxMy2gAm/UgAk33JJtiP8ACvjAUiaVYxRPwkCfKJPMCN/LMkmJ0mSBcxemvqgggyAZHWYjb5G29sG7BVCmp4Wy5ELTZJN9FSovxQDYNFwPy9McKXgfLo5YCoTeZqNc2+IA3m29jaRh6zgLbmi07yQNj9SfTvgLP8bFEXDObcqkWAtLklVUGG3N+k49qo9SZpmOFKzHW9VxvzV65E948yOsx/rjnV4VQ1n7FNp5gW+ZDkyRtcY04bxbz+WCj7gPEkAiY0swMWETInYg2L/ZbmY7zO38IwLmw1FGtGhTpj7NEp/4VC9P3Ywn4igasoYqRLQCLEmjUjV6GB67xh+lIblhB2gyCMLM8E10iLkVF6d1cAb2J1WnCJtuxsatE/xpRrVgI1GoYHr5dyPxWEn5YzGvGSdVIn8DSfUeUCPce5F/TGYQk9K/ndnWxNK/P7DTwlWZFqsqgTWUFi2wWn0GkwBrM3OrVELfFJk7K0TGup0m/nOZ6EncWthNwLJzQUDSZr1SDflIK04IF5hZiRYj0wfwupNJWFxqqElrmBmKok9LKAO21tsPxb5JM5ObheWe1uZSAdU9txHzsSwBtb2i4xU1aLhlVg6lSQDADXJY2UEKSdRYiSNwcFqvma4KsBYcw5oPMYknTebiDIOMrotLSSACDMzqJ0kk7GV9bbztsCyTaapi4RvkgeH540szRquY1DTU6QQfKqz1WPs32+6Nt8fQRWAYloWDeenee53Fyb95xBeKsiqVK1jGpaoE/dcGnVFpuCpM9sUnCeJedllLSSQFYg3DIYZgJVSY5wGIEGNjamfy2TQ5obZ2sGUREE2gQL3AuO0fn7YWcBSMxmQR0p2YdYcAEG4ssfywdlcyGRmI2FgtgSYhTCSNz1Fg1xNgOA0mGar3t9jueoFUQPWCMIxytsfOOmigXK6nix0kMbTcExvYkEE/I97tKRgkDp0OoGItY9ZBMgdvbAeRzKAkFlDGbahMAdpuRzfng3zR3n39pE+sE37e+NckbTPatEG9p3m/6d7Dbf5Yl/EnhxXpkqiiqOadMEkDYxczAG+5GKPMcSpg6Syz0uLf1/HAWZzAZTBU77GdyYP9dY9sesw+XkTELMi/v1+e/wDQwtcEAiJ7/PYi39exjFl4kygDLUAEltLHfUCCQT3IK4nKyqJAUXv/ALR0/rrgFJ2G0Kqi6RO5NwR1G0R6T+Z7YbeH+P1mo1cvq+yWmVVh8SaiTYi5JGtQCQBM+mFXFFmSLXJ95O8b7H8sa8Jz/kl1gaagU6jPLoaZPUjcEexm2KVvHbkndKSvguvDPEhTp0qaklFJHluqh1DEQ4K/ENbXBXZrmwk56GqqS6BtTkm6weVFCmT8ShTbTBBmZkALhObp1KdJQQzUyagEjlmRPoSWA5r3ESBjbjvFGpeUab87QTN4VZsy7XYlYPQHucJav5h6W9RGFHh3POgKA2sFSIujLpiJvqki0FSLlpG/Eq6iKepQamvnZTU0xpBAVbu3OAB2BJm0T2S8VVP2gF2RlaAyABQmyyomVIME9CJxRcSzq0QKtQaAsgNaeYbqdxtsAZHbceSVbHpWnuI67ihlyKFZqiqUqMdOhqQLDV1KlNQYFYUgspGoFhj2rmfNWixiTUTVturc1xtsf6OE9fi/nea1OWFQMrkKeUOwYzYgMYiO99hBN4FSlaf4lzVO0x8Wg27bnphbT0+rkNV2PeNj7WmCI+zfa2zUxeLdP09MZjfj6/aUp6pUsTezU942Nj/M4zCIy9C8HVx9/JTeE1nK0zJWK9YggSNPmxJi/Q/67Y55DJ68oqydbeavxGI899S+/wB0m+w6TO/h5v8AkqIBN6lWNtjmanreI1dd/obwFZytIi3mJO9pdmfb1DHaJHyOG4Fc5r6/ucnK/TF+ThT1FvibWqA86tA0Fil2GoqwClgJkMdjjlTzEIJOmbDaZaSwEgamhmAAi/TsVnVIV2ZJBVpk/EIIaeqgydtu2Ba7lgFZlI1ELGziCJ5H5QBqaNMA6etsbkjWxkHe4i8UUAPKNip10CAIgVBKgbDlZT82+WFfgapd8uxILA99SunJUiBJMFGAEn7MxfFH4jy/m5eqBcxqWBYlOa0bGR1vfe945Mx5WbWuDZglcxa11r9rxqMQfi9BNq9UWiSfplZfJkCKQK6dmLAEWtygEfHqPU9hNjgTgM/tWalthRMRY/3oPrMDffvhhUpSsNFu8nmHUTfpPz3wPwHLxmsyeyUrWi7VNr22uPQ4mxxcW0x85XRvUzjioaflkglpYaFUEjUSxIJiDvy7fMMahIp0omWUMRPyj29uw3wy4dlkbUCBIedp+6D1vGNARrpTf7MfmSR749KISdCmvxOolRUpo5VlJJDU0QRO6shbod2X1ImMGVUNQAhbzuJg9/acOTlKRN1kmL+v87bntj2qq6bQfWBuR6Ad+3pjdIOolOLcJFRSrTftYgjYidjvv/E4hOI5Q02Km5UgzG+xBjYEgi09+2PpWfcjrMW7bf6TbEBx6hFVifvaQp7HSNM9rgrhV70NXAgzoIBaLDt7zboYP1E/ITK5cM7OVBSnpL3iQWCD829OuOmYrW6CLEz07esxHyGKPN0lp5N2X/rtTGkCCiUE+E/hflBPTmtiuLpE8k2w3wm2hzTKpLrqDCbBDBWLyWDA2No6nYbxdSCV5F9XObfDNj8jBP19DgzwZSUVquldOlBIuNJZxESbA6SZi9sB+KnPnVT20iLnamrfq5wmT2Kse8xbVo0NVPyzVDsQrCpGlZZQdJgEibyYt64c/wBo2tVSD9nrqMafYwIcx0gwQbDUcIa4GiAZLER1nsfpir/tAy6tTpaoH2rLqjbUtxG+nrF/hFr2Zjk29xXUwUY0iP8ADvD2qiu7sVVGphxEkBtUmOmkAdP54oeANobSbEZigTEEDnCN1jrH9Cc/s3Vf+ZpMqhiFYgjoJVkM/dBIPs3pgrO8NNBy4khigBJvqFRQpOwa5E3E6Sd8Znj6nYHTy9KRw49WU1qSqdqTNHQanXboJAFgOoxmAs9T+2VjA+z0n5FfS9oH+2Mxz9KUUk+x3MLbT8lX4QTVl6MTy1aqkWEnz3I9X+IW2+Kdhhr4ZScpQ6nyqUHeYpjbofSML/B9CMrTN+erUYxfSPOqARpWSbG/QEm0DDbw0hXLIkANSQUiJHxU103iwnlbrZgeoxRgr4k/P7nIy/LE04nly9NwCRykyOkXtHzt7+uAyjrpIXli8GGgwY5i0n59DcSTgrMrB5259UKDbe3IgDNpBgGSTeTbbulAqJJE7WsI2UWtH12FzE4NvXIFelCrMURdzI6zCmfqY6Db032x854jlPLQoZP7LVKgEiTSqmx6T909rnvj6lnkIjmIAg326zJsR0NzExiM8R5Wa0yNNen5ZhgeYfATaRytt+7c4og6J8isbeGs0XywB3p8jRudEaSd91KX9O+CeC2zeZgRFGn84qPv6XH5YlfA3EmVjSZhziDPR6UgAEn4iD6zpw/4c1T9tqlWgLTh+QNfzpWxqJaVa9/aThc5KEm3xQUfVFUV1FtDruAQFM7SNukmTqH0ve/HMWKanoqqqVhiZIA3uwgiRYzf0xxqZuq0qSIOmT5R1Ax01ViARY9T2ncE06XnhZAB3PyiCIN99unphCyxm/Sx7hKO7C2rCJ3ixPtc32uC1/X1vp5xAG0yes/d6R+v88a3RtJiO4tNvT5jAeazk7bz36xaQNjsfYqcGCkcM8JJG8/oLn+GI7xJQLVSPQXnsBP6T8vXFpTokksbdv4+3TEp4pSX3sVJ9JBNiehjr7TvhVbjLQhyPAajI2ZZR5avN/vw0FrAjy1be97xZTjuysVRCqqEBaFIhnbSGWZJZyFYE2HYAYr/AAbxenXoLRK6XpIqOhFmWNAYd1Isw6EmbEEsh4Ry0AGiG/xszkeqlnOiO6wbC9r1tClKiV8OORmEAM/ZsH7OqrC7fvFGEfib1wJn+D5hmqs9NnM6mYRDCI1IN2EAGBcbdMU/CfCq0GV9T6yGWIGnmvpIjUbgEcyyVF73drSEwN/TpH9frgGrW4yORxdo+XUuFVwEYUahhgV5GhitwCLMFJBFwBve2O/9oq1C1IqYpsDEGxYGGYf94UEm/eMfSPIBEd+/9d+v8sLPEvhkZ1aalmp6C5GlQYlQtwdxYW6jtjcclFi87eSJ8z4Dxc0swKhO4anU2LAFbsFNm0kK4Bg7rcDB3h7O1XrO7VncCpSOmAdQ8wmYk6CNGyj7xGCKX9nlfzStUKtMD+8RgdQ3XSrcw6bxpm3Ysh4ep5ZlVCWZjJaobBUV2IEbXAmL+wwzNkjTJ8MJWvILxSn9sNMAaAtyLhIAMXPWDPXGYGzoPnT/AOXuDMsHh7b9rnsbnGY5lUkfSYJ+l+Ss8OZ0DKUVG5DyQT/96rpFjIgEE2tEWmxOeqFKFaqr6KipPmUzGtlWKSOpDK4LlVgoSJjUsWD8HBmoUZAAXzII7ee8bEyfikEX5bWk0GayRqUnpoOZg8ajcMOdIAEQX0GOxjCZScM7p9/1Oc0ni/wDZihnACBXoNB0nXl2UllsxBStBG8ECI6bjGtNs2emVgHcefe8bXjfvhmmY81FqgWdQ677MoMHtv8ALHDMZ5FJkkaYBWN2ZgAASI1TYXA5idgSOw+SBKhSz5h7AZc3IMNVsQYI+HeR0wo8Q8NrGg5fyAUAqAIjza7gEvtp1brJsLSMUPhxi1BXaJq66pAv/e1GYXtbSR6kQcMs0JUqQImPcEXj9Ol98e4ZlWj49nkanmRVU2qgVFOmRqFqgAsGG9pEh126fSOG5BFXzELOKqo+po1FeV1AgKFSSDCjpBNlxBcaymnLPTP95k687C9MnQx7mfsm9AfXFZ4Nzvm5YURIKSsyLU2JNM+gA1LebqTibrr+HqX+RvS1rpjjyg4IvLQshiLCY+G67yT++Jx0fLMhlCFUDpBtMQQYmxLSCNj7Y45qvSpsTUYKRp6jUAWJWw5y02IvJFoBgpuL+JiwCZZAhazal54sQVpPDVAYC6ridVjEnm4seWUvQX5MkEqkUeSyzVU1M6BgzI0XEoxU37WDbdRgvK5FFliwJPXvAj0naO9h2jHzqjxd6DQlZqbE3liupiILsHgFmuSSCZ32wbQ8a1+tZDJ3K0jtAOyif9et469HO1FzXURAjr1H8O38sR3H6EQ0CAWB9bduvwnANfxhUIH2qjYA6KSwYHXT0P0g++J/inHnqiBVdoOoSRYgcphQRIJ6D8XYYF43I9rSHXhQMM01VQGWmArKDzMrzpKiIYQiySR9284qh42yrNpNTS06QpR5JB0svw6SdXYmSLdsfJ14puzC6mxFr97gQ1p5QJ6jfDbg1bRm6Lm7IhqaYks7KSAo/FrqzPTSSSIkOWKSTb7IB5E6o+kv4hohSzVAgkHUx0iY2BMAexjfHq+IqBFq1Ek3A8ymJ9I1XPQ4+V8a8S1ax8sOSgPwgg0xBsBPLUIH3jaY0gb4a+F+Cs8V3rsFVwFUgEuU0uwknkADKLTNxEC65JQhqnsGnqnphuXy+JMt/wDkUTe0VFMiwmxne309sevxtNxrIMyRTb/NdgFET3m3tgZs47BoYjc/EQFBUwFgx+ASdp74EU2nQd5AuSdKEmNVv3Zk9r7mB9WuyL102+7DszxMm60jbVBdlA1CIUBWZzPcDpO0nCeSXBfSah0hmNhTEoSiA/CI1amNzKyYhcMGqgmNRNnIuZXlFwTaTrXtsfxA4CSizEaiVLHYQBBIETuwILJB6DoZwv8A5EpcjVgiiez1UNXJuAUJ0mRpllIEHaLdNycZjrxVwaqHeUc/DpjnXljsCSPl64zByfHgfiun5H/hV9GTRp1AtUED7v8AzDiAZgiSDt970OHDZzyVSmhU5iAq6gdAKwSahEci2LERuBHea8Lsoy9NX5lapVOi0qRXAsfwiAYieZjsAC1yxHnsrXJQBS33ilRvMk9TJo39Vxvw1LO797IHKsKoNXiApUwlPUBTVUUsFlzAUAKJLkm+lACbfIbiFGpWCrqVajDQxADBSRDm0hilNmJbaSiLyuTUOylMNXgmAKUrtclmWoRuJA0A+lQ2hsc8u9OlVqawSUJAafhQU0didRAXUWdyT2FyFGKnkcsmj23JtCSsPrVVp2VbKIUCLAAgKZiAFAuYnfvhDxHxYggIQzTANMyswfvkhbKOhbbvum45xF8w7RajuFiNUbPUEbnl5TsN77eZnIF6ZA5HBBU9QQLR2hunuPTFWnuxDl7HGpVapmqiOq6cxRAcrJGkjST8IGoBU2G+FHhbNmm2hyyc4pVNJ0nchb7jn6iOt9xg7i2aFQ06osVbZjJWTpdSdxB/9oMQRhfx2hGZLzpXNLq1bQ6mG9jqCt7nG6U1QKdOxvTinXZgNqoDMTJirRWCTc3qUXEyfiIx5nmp1VK1F1Abb8v3ZDaZEH9R3OFOazoaKpBGpdNQLutwQwuAWp1BIntfHI1tJAlZIOkiNL73X+RuPWxPtJt+5tVZ6b6PMqiLg+Y0FDMWJImQwOwkHBGllAarUgMJVGSmzOARJgoCqn8RIFiBJxy4nXI8qpEsQ6L0EnSyk7iBJMe/fAgpFmJYlmJkljJYnqbXj6DGt7A1ue1NYC89osFCiB0khASfpjhE/EWaehLGJnuwBm2CqtCDANrA/wC3XHJmpCAVrO0SUXSqif3+dmXfZQfbGKVhVQo/YyxIVbWkqpgAmJPaZi+5x3r5x2q1BTMahpLddJN1B6AiAe4ttIwx8+qRcCnTSXVKckbAajJ5m5hztJudtscuH5cJS8x4ZqhJpoDcgcupvwLI679MN1VHYVVyB0yvlpLGBsO5t07nv264P4F4xbLroenKatSlTdZI12+F5iRMQe4tgPMUvvPckxMW9ESPpjl/w5m+IR+7/wDI9fQbb4TKMZqpbodGUou4l9wfjFLMx5beY0fC92QgHZTPLDEEiZNybwC0UBibSQBeRYFiCTMCxJIJ+6YmRj5dmMgq7EhheFBlfU9t9/0xUeEfEpZf2es51X8tjp54XlptPWQIM3llJuMQZujpOUHt7F+Hq7ajMq3QsVGpnjuSZlCASLBTcDvF9scvOZrbS3xEiO4uAD1AnflY+mCswu29pbrBixtcqBZgTIvtc40rQT0iRG0i46TFrEDuV6DEC+pf4J/ihJrI0XZHO8kS6GD3gWn26YzG/GSfORmO6Odj1dJud5sdhvPXGYtSTivBuNVfkofCdM/sqkAyKlcTex81p23MER8gMGZ9gFpgDn82maekzFzqIMHlNIOSTvB2gQt8HcQJp1aewSrVlp+8akiRclY6262MWP4vlHejT0KdWl4VQC0VKZXUoBgsnKdIJkSATsVVXUb+5E/+qgippRRWawVHVCAZYNp1OB1WAoS3NrJtKzPcU1eYqVT9pXIqVY5gqUwFpUgRdhIufvFG6G7vxJUY0fOYMAKaVNDLzU/LKVGUyVYfAQYX12AGJviOY8zM1mE6FKoo9EQEbdCzn64t6dqTlkfPBHl2SiFVs1pWYFtzcbekmD/EjvhbVzza+S8W6GZ2jv2+mNc+DJIFhv6gi56TsO42xyqf3Z0sAYKgwDFpv1IM7es+1DdiaBOMZcqWtC1DH+GoQIJ99ieh07b434gPP4arxzUGFTa+kwtT9Q0ehxwqZllOipULUnW06TAvqDRHQg9LTbuV4dqBaz0mYsjTdrnS4KsJi/3r/PqcEmwGIUzcE2lCNXWx2J5SGjYmCPpOB+GoWrGDyiD1gsdjAt3xtXy7UWq0ieaizCfxBbfmCb+2C/DWUMSRdr/y/r1wb2TPJW0NuMuQ+Xp9KaazaPjIAG8HlpzsPi2tJB8uGUA7m19tt/8AXeJwVn/tMxXI2D6B7INP6g/XHL9nKDVN9wBcAx+v9euFtBo2NEOBdixHwLTqGDsQTpVTEESGi2+CuHMtLzDWVjJGimUDHSs3ZgNCmWM33HqDjrlM84yiBXFPSz8x6faOYG28jrJiPXHOtmlqSUVyTYaQNIudnYgAXFzJ2xn0NAfEXGlcFUpmmqjSASCxk6mJ0kgbLYE4W5RvLQKqy0Se03mT89rm22OOdmpWCWu4EAyAB2YgE2XfBNUim2mLnZV9t/3R1k7xh8tkkJju2xzwxaSzUqNDKPi/DPRBfSJ3Ilmn1jAuarNUM6dCzbo5kbnoinsDN7kdQctRdiCehso77SO7fvG/thg1ZnVVpqCybvIVB03nnMQYHfCWxgu8xdMBQDNv9oufXCfNVL2e4PS0EdbbR3w+zXDhJ1tqva8e/KB1Jm8/PAdVVGrSFi3UiAZ7G0HSf442EkmZJNou+AZvzqFJyxEhi4NwKiwCTPcAsJuJJEYKoM2lGBv8UWEAXj5gAdPpuk8Av/y77clUwSYHNSEqDYEnSe5EW3nFBTSbySZFovbeNpb57xtjidRHTkkl7nb6eWqCbEniNvtkEsYpsRPq6TveTub/ACGMxy4xUPn046UmuLSWqzb0gWj+N8xTGNRXgOMnb8j/AMFJNGq5sDXq37ANEdpluvyicU5G9yNI1COtztBvsSBt8PviZ8LV9GXuVUGpXnUVAvVaCZIJkoFEde+wbU88W5l2YWBAOkTMm8BgZIXfqZjEmeLlkYmF6QrO0hVWpqBa2lgbakiGE9iJ3vJG0Y+e5tjQrVqX94yVGBaw1CQEaBedIBJ0gTqgxE21HiTPTqjSQCoMzMqYGoAXtc9TYTuJkamaIeo+liHerOyoftCEKuxAeypBSRY74r6JSWpPjYm6mtmKtJNijWMKbkWA3+zB6de2Bq2cKAkqTcECKn8aYAG1pwdVqNMBLgyedQdhMct+t5/hgbNFvwjebvuPTl3n1x0VRHIT5/NGpCop1XIHXlEmO9g8/pjXhvFPtKZPeD7Hfb1jDLw/mNOdDBGJp06jQjJJIQ7EkA7mw5jsBhjxnJZc/AEDkyCNJbaQeUCbkbiTF74ZaQrcG8T0j51KuAftV0se707E+xWD/lPY4L8LZeXVT9w/lIKkwDbST/2nHrnVTUVkBKi1NvutsWq3EASwVZBliTpAEi1sx5Q1BCquhhlRzqUWMEkqVk+1/XA6uwaRplqzNT1IJdgSYvpZiTcmw3nmPtvGMrVQ9RtAPliY5iwkDmAcgFwDAkjqcCVKrPpmVVbaQ3y9Ag3Fva2HHC8oq05gcwiBA3mwJ+uMfBqRrwPJF6bwisVfUJsZYD0M21WP8zgzilNRAdlLqoJRNR5tIDQADCk9WtHzwBwonzdB1MpHw6mUMVOoaoPNYuYMj6YMzNNUsKOhJA16t7gsIjc8wnoFMzIwGltmvZE9QyoNc8x+zW5AuxMLa0C5YzFsEHLhZYrpEgmTJMmwJmXY/wAPS2nCEH2jmSzNARfigXJnZRJiT2MA43z76TzkAjYCYS1+51Hq1ybbWAbLdi4rYGcM5sCqD7tpP+I9Z/Dt6tGGHDcyQYMQbHr0F7HoIwlJqVZ0kKg+8frAtvg7h6sjETq9TFiCYj8rf0AkgkduMU4eLbad+o/FPWPrIPS6zMPAmDHS4ibbgiB3n098O+J5pCAZUNvJ32gD0M/phBWrrvqBudpPS23T6Y2Jsix8BrOVqxMeah9optzdt7SfzsMP1qaZYxcbH0ab9hJUTPWesGd8E0G/Y3dRqBqsAoGxSjqJNusgQOwNoOGdSuQ0uYBgaoIDMNwbSpALGbd+2OT1KvLI63SUsSFvHqaivTCj/o7GTA1i0Hb/AH9MZj3jSAVl3A0EQQZF13t6AYzBJvSvBRGN35GHBm1ZemoOli+ZBN5NPzOYrsCZI3ke0YoatOCG6m+lZCy0A6os4AkiIPz2WcAp6MrTvd6lYgSRJNd1g7ahyghZEkbiMP6tAuGbRBaAQLkj7omNhzWjc+mEZ51N+RGKPoRyy7pSpqxEKitUuSdGm5LGAb6RPrE74kDUrijSU6KeimoAVCxNgGkudJvIMLAvvim8Q1AuXZQCDUanQ5YXUrMdSjUsLYGWg2JkbDEpxVNg7FienO47WXUUIBawFMGYAGK+jXpcvdkfUP1ULszQdJ1MwExAKrHbpP1wtzdA352t3aTMXiRcfXBdRNJKEJe8inTAuYO9IEEGxHtvM4W5+glzJDdtKiNr2HodsXpEsmzXg+T87OhGLXDQVMEGOW+wM/mTiizfCnp2GZrmfYT8wObpvvfCLwTkajZgVQn2asEZrQGqKwpqf8RBXaL33vdZHh4zWZWi23x1INwgItI21Eqne5PSxS5pAQpq2L/DXg9XAq1lZ6cyiEljUi2phIHlgyBaWN/hHMf4hFetSrirlXpqqa6VR9JjSpD6gpJSVLATYmAbxi6zeXBAGkaVsAbD8tgB0GF2cyylCuhAGBBK1DIBt1MA7m/XANjYrY+TmDBB63BixB0mOw9P98MsrXmnbpYjta0Ruf8ATA44eULoR9op0upi5U6Wjpq9OoAvIE6HPiCJJMgmbGY6ztbGtmUZm3ILaSNQaR6Q1uu38zjKvGTWoklrqDKAQEZoUdybFrkxtbA9arJ6W795wFn80fLK2lmAB/wj/wCVQ39MFje4E+BvwrNBMsl+ZgxMHbUSZ7SQRc9Iwm4xmA5VdUSYJjYHcnvG+OSiuqhRBAsDIGwAEbdBjMvlmQ6nY6tjpNwDvBtf1/XGbXZ7tVFHnEWkFVChWny6gQEmBYmDrbflXWxtt1WVMpWaSQyqT96UHyA5mHuR8ujbwsqPSNaqFJpMVLOQNCgLpC7KliYAFzJwXxCtrJFNGedmaUWCDcarkbxCGb3vjKp7I3lEzW4eFUTHblAHaJJkm8dcL86osTNwRu1jGw6df6GHecSooILICOigkxHcm1vQYR52nEiTG/tYx/L/AGwUbvcGSSXBa+Ba3/IkL92tVNpidFMr0J3A77HbqyWjKkkEqoJVTBB6K+4AMGp3I67CU3gXMRlSAD/etJW+6peItYNcj1xU5GYBt6wS0wWi4AliGEnvJvGOR1D05JP6na6SKeOPgS8eX7VehVIF+hZgLXM8pJM9se488QVR5pWVEKkADZebawtJP1xmNT9K8FEaV+RnwDOr+z09WqVNWIMTOYqxHWxv06Yf5SprVxqubairTaYJBCiZm0n8yDIcJI/ZgAxg+YSOx8+ppJAG0gG3Y4oUcgt5YBZdIgEkarkwTdgR5hEC5PbC80Vqfkni/SgHjtcmjlf/ANrvKggQlMATqALEeZ2jfEzneJCjWYnppj/trQYn+dyO+Hfi7PtSOWuSop1QNQ0oCTSBabsxNjsd1AkzEHxikSWd9YckkA9FWVLEb3ZgoANoMycdHpY/20czPKpsZ1MsAFJINd4OkhSqD4oggggLdvmDthNnqdQD4HAEkSjDlLcm67aY64bcMy+pSzjSs6WA3e4nU0/DP3FAXvOLAcQAMggXXTfYRA232P5+2KboVp1CjgtMU+ETpDl6n7Q/MxaKLLEgQQsKy6pszN7i38H8MWnTaoUWma5mAoXTTUHywbyXIJYkyZf0jEzQdKmYoo6hgYLWFwiOYJjqVSR1BIxX1+KhFImCBzMbADrJiB74UnVtvlh6bpI6cY4mFBhgAASxnYettgOnpHXHzvxFmKr8wd0LKTTVXIIKENzwQC7LqJnbRHS5/FONamgJUeCCEUEE76WqH7mx0pY/eN4CouJmqT5lQSywUpjUdmAiepMFYB6tE49GLbthSaSpGjcSOYK1Sv2jIBU6AusCY6FlAB6cojqAdUq06qjzVRiOpsYtIDC8+gMbYSvk3osSVNMHUVIOvSDcq8bgR697b42OYaI0TeJS494+L9Rg2vYBP3GK5HLmYDkH/wAxuWCOu8QT1/TCSpQmpRRTMAvv0MsI/wDTgxqVTm5XUtInSbarDpa8D5jAdGsKmYqsRIjlMkaQCAsHpyqo+WDjsmwJcpB1XLjb/T5YBzMEkgW/MGe04LqFwCQykAdQQQJ7ixAsJjrhRnahI5iB7T279/TAR3GPgP8AB+cRcyyuNwSkguQ42AUC7NtYT23vScT4uSdNFTvJuGfrchCFQf4nBERGJ/wxkiMtXrmnrBBprcgwhSpVMgiFI0Uz1+0gdTgvi/HCbUbC4VRAASYQ2E3AnSoAgqbycE3bpCl8tsWZmtUY3JEby0H56VF5/eOFmYypEm17XHpciSTglc+GmSd5IMSB3kABtxNgRjbP0jcR9JP1m4x65JnqTRSf2e0gcvVG+msD6CUsY916du04pqdE2XSwhQApMgXB5ZYQqlTfeQnpiX/s4cBMzYMVam4HfSKtriBuPqcWy0J2HRZPtqM9Tpki3XTeccbq9ssv52O10W+GJL+JlP7ZEf8AQTt+N4g/LrjMeeJknNljsaSWk25mnoImPnvj3FGNJwXgbHvfuzPDsuhRVDaqjxFzqDNAgm0CTPWYxdUKQTQQ6aGVNSH8RYiS0dwy7TYAC2Ifw1UCoFadBaqSASCQrVSQQDJkhAQNwIx9EpLTY05X4ZYDYi0QR0Bm4mZ3xN1XzMnjemyX/tFQocsQsuHrgTeGK0yhv7flj581RS7ATpLJTWYui1Fsfcgn5Y+p+K8quYpeUAfMQ+Yk/aFWQNqDgNflYrZrkr2x80HgXN6uV6BAgqS+nVpIM6WUMSLzabHfrb0mSKxpSdNEObHO7oGy2c0qItN/qfr1j9MEvxIA3M/nF9t/i9J/XHeh/ZtmmfQ9WgkfvFyQJ2CKZPQCxN4kYpch/ZPl1jzqtSqQZgBaSx2N2cze4Iw2efDHmQChNraJF5PilWrWRaSu9QXAUEzeSIH3ZAk2ETfFF4oarTrUwzpBQuIBIpsIJCSftHgqAxETOkdTXZfJUssGFKmqAyAtMRqMgICbs8zFyd8S/irLg0NZDmoagKfEWbeQZJJ+zJkzKlRMEjCodSpzSS2HvA4Qbb3E+V4gUuDYnURMliRGoz1iIGwta2N89mZpGoI5DqYdwHQ9gev6xhY5iIYEbAg/UHtP9Rjsp1U6wJgGmxiDJhd9sVdyfsGcY4yjUxpGmANwJ6EfFY9b9ZwuyJhFIINyBa5XVAt0kR8o7YHfIBlVRqIIOxi42sxgLJJMdxgqlRKqgMlgq9rxaR32Ij0GNa22MTbe4bmK+mlMmQNX5Wttvpwp4dliEDrfUTIJiwMCO+0wbYzitUhDE7AfIGf1C/646ToQKRp0gC/tePWSD1N8bpaiZdyNK+fI3DA/L9Qe+AVo1MzWSit2qMFEsD7lj0UbntB7HB6cLrORoou42kjSBPcmBF5+WHPhrw7XoVHdhSBamUEksU1ESRFpgFTfZmgiZxqSirXJ5pydBtav5aeXl11JTQogKai+gnzKhBdVRWZjzEkknSq8pOJzguZnWjxI0gTyyAAu15MKNr73w5879mYoxLowaWsNa6nYMB2V3cHtyt7TPEhSIYq+5FgQZNoPyE/XAQilt79zZSb39ux04hTUOh33B9AQbGI/r88qZkFVOoAkLbaJHUESe/WfXHDJ5VavLqKVBG/wsO2pr02mbHlO0g2JSZNgCrVNJX/puBy3tYnbpaR69MMdLkWm3ugzwNVH7YVLcr0n22PJqiPQao7Wx9JRJQCF1GLC8R8QFwImf6iPkvCy6Z2jckirTHMR+ID2AgxGPqiE01IY3YlQJgX+EdD694Hpjj/1GL1qS7nX/p8vQ4+zJjjlUPm3iVAp0wCSLyXJPSBMgT79RjMDcXras3W6QlJd52Un3O/yxmGKNJeF+RZj3Tf1f5jnws4GnSYZS53N/tWkcoPqJ7H6VZzIZWOrbUC0aSp6MLbTJ/yzeZxIeFdKok6SCdU7Q/nVAJJ7af8A1dMP6dQWGqNRIEFdQ0osR96SABPNHQXGJ+o+dk8F6Uwjg5JGuA1RSDeJMi6kgQtzNh90CJvgvO1gyyoVQBHMCTJ2nRN4ggXvpj075Wje/M0Dm+sXiJi22w9sCZ5tSqrm+oEgco5YZrzYRHXqOu0j3kauTMhAXUbhQQAotAgQD8JB+ZFxNsFLmd2AAWOUbCe5sDHwkyLXwly1Q0wirLFQnxqYmC0gmOW+/QTveCn4mCrOTGmSSxhVAkknpe9hMEEDYHB6G2a/dg/G86lFdROuCYSwNSoQQAvYbz+FbzfERU4hUNQtWhnY7gysE2SnMaYB+Hdrm98G57PVKz+cegKpTcfdMEmd0qMZY7jZdgDjhTUPTIaGj4lIvP4SLxMQD8JgaTbHawYVijvyczLkeR0uBXncrqMqAp5pNiGg2n97p0tE2wPlq8FkMgkNInYNvvv2n69sH1l0THOCYIazr0sxs4PQG+1+mNAlKotQ1DqFNSxvDqQOkwQZgeuHpiqAcnmAVW4BIEk2mRJ26apFsbiqoFjGxgkzveIu3TcXwNRyq6QajdANJaNgN77TNvTFB4Y4D+0OQgKqLsyiJ6gKerH5gAT2nzZiTOPBfDVXPGCdFBCSzlSdTSJVQRzNa/YW64dcbyCZPRVogAXVp5ib6mvAkEamjoyiIDEG8pZZaVNURQFVYC9ABc72I77yT3OPn/jfiJb7FekM9gTEiABMzAJJ9h1wEsjckg1BJNnlTxATuYi0xM/yGBMxxYMZLQN9h6+tz/PEnFeBCH+NgBMTbvMY4vWqWm3YSJ/Wcb8NvuZ8RIpa2bRwQ6hhNgSbHvOrlI7jC6rl6YMhiP8AMPlcX79Z9sLg9UGNI+omYjptv9MD1q1SLmB6G22+DjBruBKS9g2m6U2kgNG/XWp3noSv579cG1syqrohaidFY/Ce9N7FNttrQMdvDPhJc3SNRswwhihRaeogQsGSwF5sIOxw5p+Ccqkav2hx2ZggJJAHwqT17yZHrhc8+ODpvcZjwTnHUlsSWRy5q5qjTRmbXVQT974hc99IkzPe+Ppq1AzVlsYd4B23IE9gWYdYv6jC/IZZaYPlImXHLPlg6hLMSGcyxgCImIUnHajQSlTZmBsbXuAF1CCxIgafexm+3P6nMsjVHS6XBLEm33EGdcvmK7G5Lx8lUDabRcESYMiTvjMccnT5Qd5F77yZ6748wcn2KsdqJReHwPLpDYKjgEmx1VmIIUggkGxG5JxTZOroDwBJ0gh9yWuV1G/wlFgAAaQtonE14dl6QVRZalXVFydNRpECdbFWjqNrXnFQo02M6REbwWFjYmZAhonvvBibO6kxEUqRtSLEkrAg33tEcoiQoPPJIMzO267Mll8rUdWoDe5kLqjoLso6SMdgUQkyBGxOwMGLew29hfAtOs8pBbQhBubwAklr7wb9Lm22J07GaQinQRr3EKqqdgB0k9SBr+IH3mSYzxmSz5ehO5p+YATuxhZMmW+Nvp8rTNVqaUxVqAUxfUSNXIbA6lPxEg36aojfHypc5JpVnnU1YMb9FYL0HKBcDtbF/RQcpan2I+qyJR0ruHtxnRKOZtC1ALgdntLf4v1wMlVqqk6xKkhY0ARcwGJnpYQZJjsMZxWhpqxAs5NxaJ67gbfUbQMLq/2hHlqTBmWA2OwP4upnuTGOolaOa5bjejnWhSy2gCV1dRPMtyu82x1zaK9OnyqSzRIINluR8zpET798aZfiQBCvFMgiSLqsnr1Hs3bHHiVFTmLAGBfoDLE3uJGnT9cDp3GXsNeDeHvMrCmNK2ktblXdmPWBNgYkkDrOPpnBsjTpIqqp0RIJ3aTdj3Zt+nTER4JKK9RYABQMwWAX0tGm3diB7A4uDnI1AwWtqi4DHZR6AW+XrgbS5CrY049nkSmzMYADT6KINt9+keg3OPmeZd3LM0KXOo6jMC1rbBQALt29YZeI/Ey1KvlrqKi8qLMwtY9UU3tMsB2wh4hmKsEhV9Jkk2N4gAWnvgUtwm6R4uSBPMx9N1G1jyiYsBM7ThRXoqqtMB9iN+okiFsI2j53w0yxaoupmIGzAWg7gSLyRBFz17YCzXD1U9ShEAyBJJsPQDeY67HBxe9MXLi0DLWmAgsLAn8jH+oxtnMuogEMYhiffYACyiL/AEvhjwzLBm0ndiRbYEmRE32P64G4gku7R99gO0KdIHrYf11LVuC1sZ4U4m1CvFitWKZEjeeQgna4iexOL+tl9cRKmC5aSbiAYgn7ouI6SZIGPmmay15jSDMEmfvHYxEjr8sfS+C5nz6NOoTzMt7j4gSHie7LMwdxO2IOthxkXgv6GXON+ToKSrDASZBMHTJHeQSIUdbD6QD4jYnL6bglgveQTdfoGJ7/ACw28mYkTBgaiL6mPMJB1WJPeJ74leM53za5C/DTkT3Zrke6qQvoS2IsEbnfsdKVVp9wcIBuRH6fljMeACf3R+vt13x7iykFuP8AwjXEFVsVr1G2kEMEJBPuyDb6b4pa7Kxe91EEAGwkRquQGA1DoJaJkYk/B7salbkkLUkHuz0wNPW0LNwdsUtVVWmYgRJEbQCSCN4NiN7wbbYk6hf3GS4+DaqhMmQZEG8j2MMAZ95gmcKszI7XNSJBkNqBHc21dex2GG3lEEEkgnm6mARzR+76DaZ7HAVbLgmdonV1JvcG8EkkCNrbYSmlyOFnjZx5TU5DFnCDUCIFPU7xckAABf8AOekYhM1Q+wogCZpzf94k2+eKTxQgFdlp7aCQOxqubDqDpUe23pgKnQD5SiVvIK/9pMj0A/gD1x2enSjjRx+oeqbPUpDM0lquCalMBHU9NI5WYdQQZEjeRjpWp6AFFnYFtwCiTv152gx2HNhZlWq0GDrJ1AKVNxUB2WNy27CTII+eG5r6hUb4dbHoQywIUG1yBc6bAz3vRJ9yeK7GmXpinKfdKnruTYk2O/reY7mc/wCGUiCvlJHW46GOU7yJ/I9xHOpmSZOkC959Cxg9egG/RdpGOlGr2iQdwZJuek3EAHpt0wrUx1II8M540syAQTFNwuq8rClW3uwCEdrY7eNPEBQHLUTD2FV5uWaJA7T36Cw74V18wtN6dQzyvzbfCSbHtBt6knbAJztJ86atQlaZZmEgkmByWF5+G3pg4x1OwJSpUNuG8PbzEXywVUFJSYK6ZU7m8zb1kWGMz+cDvpQDy6CPcfefQQT7L8I9STgXiHHXqA06I8tDYm2pu4PRfYT72xzrJ5WVdbEuoAvHxMBb5A2MH07Zp3thXtQq4bnWpsNN+4/Gu99xIvB9cUVLyq/KCA53V7MO4gm4g7ibYWV8iNFOPieQPR1vpP8AiQkD1VccMvlErSJgjbUbm4Am0Tg2k9wFa2KrL+HxSuNQmOpkDa0jtYDE4mVLaliCHad/xMTI7DTPyONW4XUpqT5j6VBYgM2w22Pt2+WPaSEUwNzpFiD6k9J3gR6x1wGy7hvwCZjlgCJtA9Y6XEXn64o/BGfOirTY3RgwnchuVpk3uq2/eOEFZT8I9xfvO3bdfpPWMdvCeZNPMGQYZGUgCTbSw26yv1wGZa8TQeCWjKmXnFuImjRdgoJAVV25mLEKo66ZAPy9MSOXoaFC77kk9TBk/MzjtmuImu528umTB/E33mJi+kHQPrj2pVMCLQfzxBGDhHT37nZxvU9f2PAjGQBBHb8rYzGpnp1AtPbHuNpjG6DfDubAq11vLJTYf5GdWvMCzb9O2K3JURpGn4mBSexWVYDUO19twek4jcoYzKxsyVE7SdPmKJHdkI+eKXKP5jKqv8azAJIUErY/iWWO1oPSRhfURbaaJ4qrX1ClzQKJp5pC6un3RNr3gKPl324hzIkQTMGSJMQBCjeJNukRjlSNdFAqEHWhggzLKYFM/gI5ib2vOGdLL853BiSumADcCJFwWJuJkfXEklQxMkOPUNdWq67ebAiP+miif+4sNumAPDblvNoE7nWvSdUaiOu4U/PpgpazPlgz/FUljv8AE7sT8t/6jE1RrVKVdXT45MAnlKxDg3skdQfa8Y7+ONLScPK7eocpVGpiLqCVpkz0PM1l+9pY7g6UI63x2AiRBI7NtJXaIgQPoTIItuMmEpIrKDygNuDMTN1vbzOn3p7AjhSCRt3OxmJubaRq1A7/AH/w410YjSm4NlC3iIIiSVJ+cR7aT0GPENgJUbWkTYoN9WwAPX7o7HGizIGvUOkEj0HXe63/AHTvF93JW4NwPeduzxIBt/gxloI65nMEoVIEvpBvvq0hgeax+P6dMKsrlPOqteIE9epk7dpXBmZqkR0uzbm0CIjUY+M79vXBHCmWnToVdRMPrYATCsCrWnmtptH3DhidRFNXIN4dwMggaYETc79x6HvhTx7NipWVacaadpk8zAAEgek7++CeMeK3rApRXQhsWPxEdgJOkesz7bYU5PKR6H6dv4Thatchtp7Ia1sqf2WoO0Ot7goZMXnqf6nAFHJeavnU7vPNTXcm3MvfV27zipoZAaIe0gjbaR0/L3nEhwXMeWxWTYwexg7G+xjHo3TPNbnT/ipZHUn7pEGzWH5du+GD1LAGFn6bSDbtHzsMEcUSmyKNIDOYLdlAlr3vYAR39scVqsCIJAG0kCNu+xjv+mMaTNFebeNwB06Hbf5XFv8AXAdGgzvCkiN2uIH8yP8AfBtWp5jaae99RtCg+25vt6A+zDLZZaaqANvz7n3xspqC+o3FgeR2+DvlYpqoUQBbcfp16/XG6oJImf19x+eOVIEn17xjoj/x/ofXEMpdztwikbMb29x/HpjMep8Vpvv/AA3xmB1m0aVywhkMuhDLP4gZj2IF/QnFNwrMioqugtusAErOkgAnmm0fInqBiZKXPT16em3ywVwPiQy+pGtTaTI+4TuT3Q2M9Jv0xuVaoUuRUlUr7FYhbSQWLAye92+Ei0LILEgW29Md8vUawJJAgCQSIET6X+RF+lsLQyVEADh13BVhPfod7Ax+7tj3OZpMupctyr1MSxiRsLkkel4vjnNNuktxlJbkrnqgp0TTBg02qJuRZXMCOo3+g+aXh/Ewp1MrXJBMLt0Ak7CBINrt6YpeH8FnM1a1d0CJUZwkA6w+o02luWJuB+60gRhJXYLXrC4+2azXNySJm83g47sJ3ce9HCyQpWEf8SVIYU6wIiSUAP3R1Y9txPxE9oAbjIHVoIiywdipnoOntbuZoMrnFancgn/EPl7n8sJ89WBb0tqIjoRbeBglzugGvqDHjlMGQ7zuJG09PUbfTGLxqkJINX3ED267wP66ctKQbrtAP9TeMCZtVi2mZPbqBFtvphiin2BthXE89rXUJAA0ie28/wDtHywfl+OIAAoqDTAtAIAAG8wNl+n1QZmuCBpAAM2kWvsb+gwXk3QTqZDtu3p/p+eDnFJUDF7nRayGodIKhz96DfqPmb++GeUqwdxtvvt+uF+bzFI7ERuAIPXHE5iI0knrBDGPmAL/AFwt7jEizy2eTSB0sBJ/l1i/1xDoftG6DW3/ALjg2lmqv4QD3JH+p/TGtLhkkszXJuF6Tc3Mt+mB1KN2NWGc2qX6G+Zz4lFElghFhJJaLfQCfffG5ou9iTTTsDzH3I2x3oZdV+EAfqf4nBTNtt8v63wiWZ/hLcfRpfOznSyqoo0xHp/H16Y1Y9DbbHWs4ix9/wCo2BxzqrHWQb/wg4Tu92WUktjqrx1E9/1+eN6lX0ENcQL+++BZEGTjejUOw2H0GPaUbaO86T3jb1xmObVgPuz72vP6YzHqRjZ2bbbv/DHI/CD1kjGYzHlyZM9nTpZYDEk6gADYD+ZwPmaYZizgMTElgCfrj3GYPvZulPaj2nkaZ1yi8u3KO49Ma/sFMf8ATTr90YzGY1SfuKlCN8Hi5WnE+Wk3+6O2MXh9O3Itx+Ed/bGYzG6n7i1CPse1OF0gQNC/QYwZJAYCL/2j+WMxmA1y9xrhFcI60kAiFA9gMetRH0B/njMZgXJg0jjUtYDt+ePDvH9dcZjMbyauDrEEix9x2j+ePHOm4icZjMag0b0V1ByegxwSoTb2x7jMEjb3NlP9fOMdALwTM2v2x5jMYwWCsN/fGeacZjMCYdKYvjMZjMCz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8" name="Picture 4" descr="http://upload.wikimedia.org/wikipedia/commons/thumb/3/39/Joan_of_arc_miniature_graded.jpg/280px-Joan_of_arc_miniature_grad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3929066"/>
            <a:ext cx="1768536" cy="2671753"/>
          </a:xfrm>
          <a:prstGeom prst="rect">
            <a:avLst/>
          </a:prstGeom>
          <a:noFill/>
        </p:spPr>
      </p:pic>
      <p:pic>
        <p:nvPicPr>
          <p:cNvPr id="9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3" cstate="print"/>
          <a:srcRect r="83553" b="72850"/>
          <a:stretch>
            <a:fillRect/>
          </a:stretch>
        </p:blipFill>
        <p:spPr bwMode="auto">
          <a:xfrm>
            <a:off x="1071538" y="214290"/>
            <a:ext cx="357190" cy="571504"/>
          </a:xfrm>
          <a:prstGeom prst="rect">
            <a:avLst/>
          </a:prstGeom>
          <a:noFill/>
        </p:spPr>
      </p:pic>
      <p:pic>
        <p:nvPicPr>
          <p:cNvPr id="11270" name="Picture 6" descr="http://samlib.ru/img/i/iwolga_n_w/4/03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142852"/>
            <a:ext cx="1005079" cy="1415366"/>
          </a:xfrm>
          <a:prstGeom prst="rect">
            <a:avLst/>
          </a:prstGeom>
          <a:noFill/>
        </p:spPr>
      </p:pic>
      <p:pic>
        <p:nvPicPr>
          <p:cNvPr id="11272" name="Picture 8" descr="http://www.hrono.ru/img/illyustr/karl7zhann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357694"/>
            <a:ext cx="3133725" cy="21907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071934" y="2143116"/>
            <a:ext cx="3429000" cy="242889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Оливковым маслом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Керосином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500662" y="4286256"/>
            <a:ext cx="3643338" cy="228601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Нефтью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Бараньим жиром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728" y="214290"/>
            <a:ext cx="6629400" cy="200026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В 330 году до н. э. фаланги Александра Македонского дошли до Каспийского моря и обнаружили, что </a:t>
            </a:r>
            <a:r>
              <a:rPr lang="ru-RU" sz="2400" dirty="0" err="1" smtClean="0">
                <a:solidFill>
                  <a:srgbClr val="002060"/>
                </a:solidFill>
              </a:rPr>
              <a:t>мидийцы</a:t>
            </a:r>
            <a:r>
              <a:rPr lang="ru-RU" sz="2400" dirty="0" smtClean="0">
                <a:solidFill>
                  <a:srgbClr val="002060"/>
                </a:solidFill>
              </a:rPr>
              <a:t> используют особые светильники под названием «</a:t>
            </a:r>
            <a:r>
              <a:rPr lang="ru-RU" sz="2400" dirty="0" err="1" smtClean="0">
                <a:solidFill>
                  <a:srgbClr val="002060"/>
                </a:solidFill>
              </a:rPr>
              <a:t>чирак</a:t>
            </a:r>
            <a:r>
              <a:rPr lang="uk-UA" sz="2400" dirty="0" smtClean="0">
                <a:solidFill>
                  <a:srgbClr val="002060"/>
                </a:solidFill>
              </a:rPr>
              <a:t>”. </a:t>
            </a:r>
            <a:r>
              <a:rPr lang="ru-RU" sz="2400" dirty="0" smtClean="0">
                <a:solidFill>
                  <a:srgbClr val="FF0000"/>
                </a:solidFill>
              </a:rPr>
              <a:t>Каким  веществом заправляли </a:t>
            </a:r>
            <a:r>
              <a:rPr lang="ru-RU" sz="2400" dirty="0" smtClean="0">
                <a:solidFill>
                  <a:srgbClr val="002060"/>
                </a:solidFill>
              </a:rPr>
              <a:t>эти светильники?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2" cstate="print"/>
          <a:srcRect l="32895" t="-3394" r="47368" b="72850"/>
          <a:stretch>
            <a:fillRect/>
          </a:stretch>
        </p:blipFill>
        <p:spPr bwMode="auto">
          <a:xfrm>
            <a:off x="1000100" y="142852"/>
            <a:ext cx="428628" cy="642942"/>
          </a:xfrm>
          <a:prstGeom prst="rect">
            <a:avLst/>
          </a:prstGeom>
          <a:noFill/>
        </p:spPr>
      </p:pic>
      <p:pic>
        <p:nvPicPr>
          <p:cNvPr id="10242" name="Picture 2" descr="http://www.vivl.ru/alexander/raspa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857760"/>
            <a:ext cx="2805402" cy="1890699"/>
          </a:xfrm>
          <a:prstGeom prst="rect">
            <a:avLst/>
          </a:prstGeom>
          <a:noFill/>
        </p:spPr>
      </p:pic>
      <p:pic>
        <p:nvPicPr>
          <p:cNvPr id="10244" name="Picture 4" descr="http://img15.nnm.ru/6/3/8/b/c/638bc1776244393638e27d9d111a5aa9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357430"/>
            <a:ext cx="2792812" cy="2831913"/>
          </a:xfrm>
          <a:prstGeom prst="rect">
            <a:avLst/>
          </a:prstGeom>
          <a:noFill/>
        </p:spPr>
      </p:pic>
      <p:pic>
        <p:nvPicPr>
          <p:cNvPr id="9" name="Picture 6" descr="http://samlib.ru/img/i/iwolga_n_w/4/03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142852"/>
            <a:ext cx="1005079" cy="141536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3000372"/>
            <a:ext cx="4143372" cy="257176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Из меди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Из пластмассы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928926" y="2214554"/>
            <a:ext cx="3429000" cy="257176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Из золота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Из олова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142852"/>
            <a:ext cx="6629400" cy="192882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Солдаты наполеоновской армии</a:t>
            </a:r>
            <a:r>
              <a:rPr lang="ru-RU" sz="2400" dirty="0" smtClean="0">
                <a:solidFill>
                  <a:srgbClr val="002060"/>
                </a:solidFill>
              </a:rPr>
              <a:t>, отступая из России, не смогли удержать на себе брюки лишь потому, что </a:t>
            </a:r>
            <a:r>
              <a:rPr lang="ru-RU" sz="2400" dirty="0" smtClean="0">
                <a:solidFill>
                  <a:srgbClr val="FF0000"/>
                </a:solidFill>
              </a:rPr>
              <a:t>пуговицы на них были </a:t>
            </a:r>
            <a:r>
              <a:rPr lang="ru-RU" sz="2400" dirty="0" smtClean="0">
                <a:solidFill>
                  <a:srgbClr val="002060"/>
                </a:solidFill>
              </a:rPr>
              <a:t>сделаны…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2" cstate="print"/>
          <a:srcRect l="69079" r="14473" b="76244"/>
          <a:stretch>
            <a:fillRect/>
          </a:stretch>
        </p:blipFill>
        <p:spPr bwMode="auto">
          <a:xfrm>
            <a:off x="1000100" y="285728"/>
            <a:ext cx="357190" cy="500066"/>
          </a:xfrm>
          <a:prstGeom prst="rect">
            <a:avLst/>
          </a:prstGeom>
          <a:noFill/>
        </p:spPr>
      </p:pic>
      <p:pic>
        <p:nvPicPr>
          <p:cNvPr id="9218" name="Picture 2" descr="http://www.vokrugsveta.ru/img/cmn/2007/10/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1122" y="3857628"/>
            <a:ext cx="3388556" cy="2784263"/>
          </a:xfrm>
          <a:prstGeom prst="rect">
            <a:avLst/>
          </a:prstGeom>
          <a:noFill/>
        </p:spPr>
      </p:pic>
      <p:pic>
        <p:nvPicPr>
          <p:cNvPr id="8" name="Picture 6" descr="http://samlib.ru/img/i/iwolga_n_w/4/03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142852"/>
            <a:ext cx="1005079" cy="141536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42844" y="2571744"/>
            <a:ext cx="3429000" cy="250033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Аммониак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Гелий</a:t>
            </a:r>
          </a:p>
          <a:p>
            <a:pPr>
              <a:buNone/>
            </a:pP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000364" y="2285992"/>
            <a:ext cx="3429000" cy="2286016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002060"/>
                </a:solidFill>
              </a:rPr>
              <a:t>Фосфин</a:t>
            </a:r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Радон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285728"/>
            <a:ext cx="6629400" cy="185738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Какое летучее </a:t>
            </a:r>
            <a:r>
              <a:rPr lang="ru-RU" sz="2400" dirty="0" smtClean="0">
                <a:solidFill>
                  <a:srgbClr val="FF0000"/>
                </a:solidFill>
              </a:rPr>
              <a:t>химическое вещество </a:t>
            </a:r>
            <a:r>
              <a:rPr lang="ru-RU" sz="2400" dirty="0" smtClean="0">
                <a:solidFill>
                  <a:srgbClr val="002060"/>
                </a:solidFill>
              </a:rPr>
              <a:t>получило свое </a:t>
            </a:r>
            <a:r>
              <a:rPr lang="ru-RU" sz="2400" dirty="0" smtClean="0">
                <a:solidFill>
                  <a:srgbClr val="FF0000"/>
                </a:solidFill>
              </a:rPr>
              <a:t>название в честь </a:t>
            </a:r>
            <a:r>
              <a:rPr lang="ru-RU" sz="2400" dirty="0" smtClean="0">
                <a:solidFill>
                  <a:srgbClr val="002060"/>
                </a:solidFill>
              </a:rPr>
              <a:t>древнеегипетского </a:t>
            </a:r>
            <a:r>
              <a:rPr lang="ru-RU" sz="2400" dirty="0" smtClean="0">
                <a:solidFill>
                  <a:srgbClr val="FF0000"/>
                </a:solidFill>
              </a:rPr>
              <a:t>бога солнца</a:t>
            </a:r>
            <a:r>
              <a:rPr lang="ru-RU" sz="2400" dirty="0" smtClean="0">
                <a:solidFill>
                  <a:srgbClr val="002060"/>
                </a:solidFill>
              </a:rPr>
              <a:t>, чью голову украшали мощные бараньи рога?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8194" name="Picture 2" descr="http://ebftour.ru/images/load/Image/1(35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911206"/>
            <a:ext cx="3643300" cy="2732476"/>
          </a:xfrm>
          <a:prstGeom prst="rect">
            <a:avLst/>
          </a:prstGeom>
          <a:noFill/>
        </p:spPr>
      </p:pic>
      <p:pic>
        <p:nvPicPr>
          <p:cNvPr id="8196" name="Picture 4" descr="http://www.zionpress.org/images/egyptian_god_ammon_p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643182"/>
            <a:ext cx="1881174" cy="2215083"/>
          </a:xfrm>
          <a:prstGeom prst="rect">
            <a:avLst/>
          </a:prstGeom>
          <a:noFill/>
        </p:spPr>
      </p:pic>
      <p:pic>
        <p:nvPicPr>
          <p:cNvPr id="9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4" cstate="print"/>
          <a:srcRect l="-3289" t="20362" r="83553" b="52488"/>
          <a:stretch>
            <a:fillRect/>
          </a:stretch>
        </p:blipFill>
        <p:spPr bwMode="auto">
          <a:xfrm>
            <a:off x="1000100" y="285728"/>
            <a:ext cx="428628" cy="571504"/>
          </a:xfrm>
          <a:prstGeom prst="rect">
            <a:avLst/>
          </a:prstGeom>
          <a:noFill/>
        </p:spPr>
      </p:pic>
      <p:pic>
        <p:nvPicPr>
          <p:cNvPr id="11" name="Picture 6" descr="http://samlib.ru/img/i/iwolga_n_w/4/03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142852"/>
            <a:ext cx="1005079" cy="141536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42844" y="3429000"/>
            <a:ext cx="3429000" cy="2571768"/>
          </a:xfrm>
        </p:spPr>
        <p:txBody>
          <a:bodyPr>
            <a:normAutofit fontScale="92500" lnSpcReduction="20000"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Алмазы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Каменную соль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2428860" y="2000240"/>
            <a:ext cx="3786190" cy="2571768"/>
          </a:xfrm>
        </p:spPr>
        <p:txBody>
          <a:bodyPr>
            <a:normAutofit fontScale="92500" lnSpcReduction="20000"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Железную руду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Оливковое масло</a:t>
            </a:r>
          </a:p>
          <a:p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47800" y="500042"/>
            <a:ext cx="6629400" cy="125255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Какое вещество </a:t>
            </a:r>
            <a:r>
              <a:rPr lang="ru-RU" sz="2400" dirty="0" smtClean="0">
                <a:solidFill>
                  <a:srgbClr val="002060"/>
                </a:solidFill>
              </a:rPr>
              <a:t>использовали в античные времена не только для покупки рабов, но и </a:t>
            </a:r>
            <a:r>
              <a:rPr lang="ru-RU" sz="2400" dirty="0" smtClean="0">
                <a:solidFill>
                  <a:srgbClr val="FF0000"/>
                </a:solidFill>
              </a:rPr>
              <a:t>для покупки золота</a:t>
            </a:r>
            <a:r>
              <a:rPr lang="ru-RU" sz="2400" dirty="0" smtClean="0">
                <a:solidFill>
                  <a:srgbClr val="002060"/>
                </a:solidFill>
              </a:rPr>
              <a:t>?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2" cstate="print"/>
          <a:srcRect l="32896" t="20362" r="47366" b="49095"/>
          <a:stretch>
            <a:fillRect/>
          </a:stretch>
        </p:blipFill>
        <p:spPr bwMode="auto">
          <a:xfrm>
            <a:off x="1000100" y="357166"/>
            <a:ext cx="428628" cy="642942"/>
          </a:xfrm>
          <a:prstGeom prst="rect">
            <a:avLst/>
          </a:prstGeom>
          <a:noFill/>
        </p:spPr>
      </p:pic>
      <p:pic>
        <p:nvPicPr>
          <p:cNvPr id="7170" name="Picture 2" descr="http://mnogo-referatov.info/wp-content/uploads/2010/05/kolize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4357694"/>
            <a:ext cx="2928928" cy="2343143"/>
          </a:xfrm>
          <a:prstGeom prst="rect">
            <a:avLst/>
          </a:prstGeom>
          <a:noFill/>
        </p:spPr>
      </p:pic>
      <p:pic>
        <p:nvPicPr>
          <p:cNvPr id="7172" name="Picture 4" descr="http://www.snowball.ru/rome2/img/nicep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857496"/>
            <a:ext cx="2906162" cy="2986082"/>
          </a:xfrm>
          <a:prstGeom prst="rect">
            <a:avLst/>
          </a:prstGeom>
          <a:noFill/>
        </p:spPr>
      </p:pic>
      <p:pic>
        <p:nvPicPr>
          <p:cNvPr id="9" name="Picture 6" descr="http://samlib.ru/img/i/iwolga_n_w/4/03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142852"/>
            <a:ext cx="1005079" cy="141536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429684" cy="4176722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Информационная пауза</a:t>
            </a:r>
            <a:endParaRPr lang="ru-RU" sz="72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122" name="Picture 2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929066"/>
            <a:ext cx="3286148" cy="24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7572428" cy="407196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2й игровой гейм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“</a:t>
            </a:r>
            <a:r>
              <a:rPr lang="ru-RU" sz="4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Заморочки</a:t>
            </a:r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 из бочки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”</a:t>
            </a:r>
            <a:endParaRPr lang="ru-RU" sz="4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3071810"/>
            <a:ext cx="4310076" cy="3129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357166"/>
            <a:ext cx="6629400" cy="8572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Ход  игры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338" name="Picture 2" descr="http://2.bp.blogspot.com/_72_C3yltVf4/TU8RJcSHxMI/AAAAAAAABAk/AztQTPDRb-E/s1600/RTC-7850_figureswy_e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142852"/>
            <a:ext cx="2357454" cy="1571636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143512"/>
            <a:ext cx="2328737" cy="160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928662" y="1357298"/>
            <a:ext cx="664373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1й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игровой гейм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“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перекрестке естественных наук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пауза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2й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игровой гейм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“ 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Заморочки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 из бочки»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пауза</a:t>
            </a:r>
          </a:p>
          <a:p>
            <a:pPr>
              <a:buFont typeface="Wingdings" pitchFamily="2" charset="2"/>
              <a:buChar char="Ø"/>
            </a:pPr>
            <a:endParaRPr lang="ru-RU" sz="2400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3й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 игровой гейм «И один в поле воин»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пауза</a:t>
            </a:r>
          </a:p>
          <a:p>
            <a:pPr>
              <a:buFont typeface="Wingdings" pitchFamily="2" charset="2"/>
              <a:buChar char="Ø"/>
            </a:pPr>
            <a:endParaRPr lang="ru-RU" sz="2400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4й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 игровой гейм «Дальше, дальше, дальше..»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пауза</a:t>
            </a:r>
          </a:p>
          <a:p>
            <a:endParaRPr lang="ru-RU" sz="2400" b="1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  <a:p>
            <a:endParaRPr lang="ru-RU" sz="2400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1979712" y="2420888"/>
            <a:ext cx="100811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3707904" y="2420888"/>
            <a:ext cx="100811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5436096" y="2420888"/>
            <a:ext cx="100811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683568" y="4293096"/>
            <a:ext cx="100811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8" name="Овал 7">
            <a:hlinkClick r:id="rId6" action="ppaction://hlinksldjump"/>
          </p:cNvPr>
          <p:cNvSpPr/>
          <p:nvPr/>
        </p:nvSpPr>
        <p:spPr>
          <a:xfrm>
            <a:off x="3707904" y="5049180"/>
            <a:ext cx="100811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9" name="Овал 8">
            <a:hlinkClick r:id="rId7" action="ppaction://hlinksldjump"/>
          </p:cNvPr>
          <p:cNvSpPr/>
          <p:nvPr/>
        </p:nvSpPr>
        <p:spPr>
          <a:xfrm>
            <a:off x="7016111" y="4325621"/>
            <a:ext cx="100811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10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24128" y="260648"/>
            <a:ext cx="3213785" cy="23332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6264357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Назовите вещество: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7058028" cy="514353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В 17 -18 веке в России это вещество называли «соляный спирт» или «морская кислота». В 1790 году российский академик </a:t>
            </a:r>
            <a:r>
              <a:rPr lang="ru-RU" sz="2800" dirty="0" err="1" smtClean="0">
                <a:solidFill>
                  <a:srgbClr val="002060"/>
                </a:solidFill>
              </a:rPr>
              <a:t>Лаксман</a:t>
            </a:r>
            <a:r>
              <a:rPr lang="ru-RU" sz="2800" dirty="0" smtClean="0">
                <a:solidFill>
                  <a:srgbClr val="002060"/>
                </a:solidFill>
              </a:rPr>
              <a:t> ввел для этого вещества название, которым мы пользуемся до сих пор.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2" cstate="print"/>
          <a:srcRect r="83553" b="72850"/>
          <a:stretch>
            <a:fillRect/>
          </a:stretch>
        </p:blipFill>
        <p:spPr bwMode="auto">
          <a:xfrm>
            <a:off x="1857356" y="714356"/>
            <a:ext cx="357190" cy="571504"/>
          </a:xfrm>
          <a:prstGeom prst="rect">
            <a:avLst/>
          </a:prstGeom>
          <a:noFill/>
        </p:spPr>
      </p:pic>
      <p:pic>
        <p:nvPicPr>
          <p:cNvPr id="11268" name="Picture 4" descr="http://www.crimee.com.ua/m/more1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4572008"/>
            <a:ext cx="2136888" cy="204785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Назовите вещество: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6629400" cy="4224528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Это вещество очень распространено в природе, но в чистом виде практически не встречается. Это оксид, но никто его так не называет. Жизнь невозможна без этого вещества. У древних народов оно считалось символом бессмертия. Это самое необычное вещество на свете.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2" cstate="print"/>
          <a:srcRect l="32895" t="-3394" r="47368" b="72850"/>
          <a:stretch>
            <a:fillRect/>
          </a:stretch>
        </p:blipFill>
        <p:spPr bwMode="auto">
          <a:xfrm>
            <a:off x="1214414" y="428604"/>
            <a:ext cx="428628" cy="642942"/>
          </a:xfrm>
          <a:prstGeom prst="rect">
            <a:avLst/>
          </a:prstGeom>
          <a:noFill/>
        </p:spPr>
      </p:pic>
      <p:pic>
        <p:nvPicPr>
          <p:cNvPr id="10242" name="Picture 2" descr="http://img0.liveinternet.ru/images/attach/c/4/78/741/78741190_3953864_Chernoemore_1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500570"/>
            <a:ext cx="2952724" cy="221454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Назовите вещество: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500174"/>
            <a:ext cx="6629400" cy="422452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По словам Й. Берцелиуса, это вещество стало «осью, вокруг которой вращается современная химия»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2" cstate="print"/>
          <a:srcRect l="69079" r="14473" b="76244"/>
          <a:stretch>
            <a:fillRect/>
          </a:stretch>
        </p:blipFill>
        <p:spPr bwMode="auto">
          <a:xfrm>
            <a:off x="1214414" y="428604"/>
            <a:ext cx="357190" cy="500066"/>
          </a:xfrm>
          <a:prstGeom prst="rect">
            <a:avLst/>
          </a:prstGeom>
          <a:noFill/>
        </p:spPr>
      </p:pic>
      <p:pic>
        <p:nvPicPr>
          <p:cNvPr id="9218" name="Picture 2" descr="http://www.symbolsbook.ru/images/N/Heaven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857628"/>
            <a:ext cx="3482573" cy="278605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Назовите вещество: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43050"/>
            <a:ext cx="6629400" cy="42245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Этот металл сыграл важнейшую роль в истории человеческой цивилизации. Его латинское название и химический символ происходят от названия острова Кипр в Средиземном море. Именно оттуда древние греки и римляне вывозили этот тяжелый, мягкий и ковкий металл, чтобы использовать для получения сплава с оловом.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2" cstate="print"/>
          <a:srcRect l="-3289" t="20362" r="83553" b="52488"/>
          <a:stretch>
            <a:fillRect/>
          </a:stretch>
        </p:blipFill>
        <p:spPr bwMode="auto">
          <a:xfrm>
            <a:off x="1714480" y="642918"/>
            <a:ext cx="428628" cy="571504"/>
          </a:xfrm>
          <a:prstGeom prst="rect">
            <a:avLst/>
          </a:prstGeom>
          <a:noFill/>
        </p:spPr>
      </p:pic>
      <p:pic>
        <p:nvPicPr>
          <p:cNvPr id="8194" name="Picture 2" descr="http://upload.wikimedia.org/wikipedia/commons/thumb/0/01/Bronze_age_weapons_Romania.jpg/300px-Bronze_age_weapons_Romania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076573"/>
            <a:ext cx="2500310" cy="353377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Назовите вещество: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571612"/>
            <a:ext cx="6629400" cy="422452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В 1985 году группа американских и английских исследователей открыли молекулярные соединения из углерода, сильно напоминающие своей формой футбольный мяч. В честь него и хотели назвать открытие, однако учёные не договорились, какой термин использовать — </a:t>
            </a:r>
            <a:r>
              <a:rPr lang="ru-RU" dirty="0" err="1" smtClean="0">
                <a:solidFill>
                  <a:srgbClr val="002060"/>
                </a:solidFill>
              </a:rPr>
              <a:t>football</a:t>
            </a:r>
            <a:r>
              <a:rPr lang="ru-RU" dirty="0" smtClean="0">
                <a:solidFill>
                  <a:srgbClr val="002060"/>
                </a:solidFill>
              </a:rPr>
              <a:t> или </a:t>
            </a:r>
            <a:r>
              <a:rPr lang="ru-RU" dirty="0" err="1" smtClean="0">
                <a:solidFill>
                  <a:srgbClr val="002060"/>
                </a:solidFill>
              </a:rPr>
              <a:t>soccer</a:t>
            </a:r>
            <a:r>
              <a:rPr lang="ru-RU" dirty="0" smtClean="0">
                <a:solidFill>
                  <a:srgbClr val="002060"/>
                </a:solidFill>
              </a:rPr>
              <a:t> (как зовут футбол в США)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170" name="Picture 2" descr="Почему фуллерены не были названы в честь футбольного мяча?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214554"/>
            <a:ext cx="1833582" cy="1833582"/>
          </a:xfrm>
          <a:prstGeom prst="rect">
            <a:avLst/>
          </a:prstGeom>
          <a:noFill/>
        </p:spPr>
      </p:pic>
      <p:pic>
        <p:nvPicPr>
          <p:cNvPr id="7172" name="Picture 4" descr="http://900igr.net/datai/cherchenie/Arkhitektura/0011-022-Kupola-B.Fullera-v-sovremennoj-arkhitekture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500570"/>
            <a:ext cx="3191389" cy="2119282"/>
          </a:xfrm>
          <a:prstGeom prst="rect">
            <a:avLst/>
          </a:prstGeom>
          <a:noFill/>
        </p:spPr>
      </p:pic>
      <p:pic>
        <p:nvPicPr>
          <p:cNvPr id="6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5" cstate="print"/>
          <a:srcRect l="32896" t="20362" r="47366" b="49095"/>
          <a:stretch>
            <a:fillRect/>
          </a:stretch>
        </p:blipFill>
        <p:spPr bwMode="auto">
          <a:xfrm>
            <a:off x="1643042" y="571480"/>
            <a:ext cx="428628" cy="64294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Назовите вещество: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714488"/>
            <a:ext cx="6629400" cy="422452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В поисках философского камня, способного превращать металлы в золото, гамбургский купец и алхимик </a:t>
            </a:r>
            <a:r>
              <a:rPr lang="ru-RU" sz="2000" dirty="0" err="1" smtClean="0">
                <a:solidFill>
                  <a:srgbClr val="002060"/>
                </a:solidFill>
              </a:rPr>
              <a:t>Хенниг</a:t>
            </a:r>
            <a:r>
              <a:rPr lang="ru-RU" sz="2000" dirty="0" smtClean="0">
                <a:solidFill>
                  <a:srgbClr val="002060"/>
                </a:solidFill>
              </a:rPr>
              <a:t> Брандт, открыл новое вещество, которое стал продавать по цене дороже золота. Вещество обладало способностью светиться в темноте, за что и получило свое название.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146" name="Picture 2" descr="Бранд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786190"/>
            <a:ext cx="2224555" cy="2843219"/>
          </a:xfrm>
          <a:prstGeom prst="rect">
            <a:avLst/>
          </a:prstGeom>
          <a:noFill/>
        </p:spPr>
      </p:pic>
      <p:pic>
        <p:nvPicPr>
          <p:cNvPr id="6148" name="Picture 4" descr="http://fjellner.com/pics/arabnum.png"/>
          <p:cNvPicPr>
            <a:picLocks noChangeAspect="1" noChangeArrowheads="1"/>
          </p:cNvPicPr>
          <p:nvPr/>
        </p:nvPicPr>
        <p:blipFill>
          <a:blip r:embed="rId4" cstate="print"/>
          <a:srcRect l="70234" t="23276" r="14715" b="50862"/>
          <a:stretch>
            <a:fillRect/>
          </a:stretch>
        </p:blipFill>
        <p:spPr bwMode="auto">
          <a:xfrm>
            <a:off x="1714480" y="571480"/>
            <a:ext cx="428628" cy="71438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1714488"/>
            <a:ext cx="6629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3й игровой гейм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sz="4900" dirty="0" smtClean="0">
                <a:solidFill>
                  <a:srgbClr val="FFFF00"/>
                </a:solidFill>
              </a:rPr>
              <a:t>“</a:t>
            </a:r>
            <a:r>
              <a:rPr lang="ru-RU" sz="4900" dirty="0" smtClean="0">
                <a:solidFill>
                  <a:srgbClr val="FFFF00"/>
                </a:solidFill>
              </a:rPr>
              <a:t>И один в поле воин</a:t>
            </a:r>
            <a:r>
              <a:rPr lang="en-US" sz="4900" dirty="0" smtClean="0">
                <a:solidFill>
                  <a:srgbClr val="FFFF00"/>
                </a:solidFill>
              </a:rPr>
              <a:t>”</a:t>
            </a:r>
            <a:endParaRPr lang="ru-RU" sz="4900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3286124"/>
            <a:ext cx="542925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429684" cy="4176722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Информационная пауза</a:t>
            </a:r>
            <a:endParaRPr lang="ru-RU" sz="72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122" name="Picture 2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929066"/>
            <a:ext cx="3286148" cy="24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500174"/>
            <a:ext cx="8001056" cy="13192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4й игровой гейм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sz="4900" dirty="0" smtClean="0">
                <a:solidFill>
                  <a:srgbClr val="FFFF00"/>
                </a:solidFill>
              </a:rPr>
              <a:t>“</a:t>
            </a:r>
            <a:r>
              <a:rPr lang="ru-RU" sz="4900" dirty="0" smtClean="0">
                <a:solidFill>
                  <a:srgbClr val="FFFF00"/>
                </a:solidFill>
              </a:rPr>
              <a:t>Дальше, дальше, дальше…</a:t>
            </a:r>
            <a:r>
              <a:rPr lang="en-US" sz="4900" dirty="0" smtClean="0">
                <a:solidFill>
                  <a:srgbClr val="FFFF00"/>
                </a:solidFill>
              </a:rPr>
              <a:t>”</a:t>
            </a:r>
            <a:endParaRPr lang="ru-RU" sz="4900" dirty="0">
              <a:solidFill>
                <a:srgbClr val="FFFF00"/>
              </a:solidFill>
            </a:endParaRPr>
          </a:p>
        </p:txBody>
      </p:sp>
      <p:pic>
        <p:nvPicPr>
          <p:cNvPr id="4098" name="Picture 2" descr="http://desktop.kazansoft.ru/bigimages/avia/military/img-85b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286124"/>
            <a:ext cx="3316246" cy="2487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Розыгрыш права  первого ответа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857364"/>
            <a:ext cx="3143272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http://ecofriendly.ru/sites/default/files/img/201104/smok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857364"/>
            <a:ext cx="3429024" cy="4143404"/>
          </a:xfrm>
          <a:prstGeom prst="rect">
            <a:avLst/>
          </a:prstGeom>
          <a:noFill/>
        </p:spPr>
      </p:pic>
      <p:pic>
        <p:nvPicPr>
          <p:cNvPr id="1032" name="Picture 8" descr="http://www.popgadget.ru/wp-content/uploads/2006/06/kitchenchemistry.jpg"/>
          <p:cNvPicPr>
            <a:picLocks noChangeAspect="1" noChangeArrowheads="1"/>
          </p:cNvPicPr>
          <p:nvPr/>
        </p:nvPicPr>
        <p:blipFill>
          <a:blip r:embed="rId4" cstate="print"/>
          <a:srcRect t="3304" r="51250"/>
          <a:stretch>
            <a:fillRect/>
          </a:stretch>
        </p:blipFill>
        <p:spPr bwMode="auto">
          <a:xfrm>
            <a:off x="4214810" y="4572008"/>
            <a:ext cx="1500198" cy="209073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429684" cy="4176722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Информационная пауза</a:t>
            </a:r>
            <a:endParaRPr lang="ru-RU" sz="72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122" name="Picture 2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929066"/>
            <a:ext cx="3286148" cy="24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642918"/>
            <a:ext cx="7786742" cy="457203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/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/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О сколько нам открытий чудных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Готовят просвещенья дух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И опыт, сын ошибок трудных,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И гений, парадоксов друг,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И случай, бог - изобретатель. 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/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</a:b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А.С. Пушкин</a:t>
            </a:r>
            <a:b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</a:b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2050" name="Picture 2" descr="http://www.rightwords.eu/imgupl/author/t-232x250xffffff/aleksandr-sergheevici-puskin--1798--t-232x250xffffff-rw.jpg"/>
          <p:cNvPicPr>
            <a:picLocks noChangeAspect="1" noChangeArrowheads="1"/>
          </p:cNvPicPr>
          <p:nvPr/>
        </p:nvPicPr>
        <p:blipFill>
          <a:blip r:embed="rId2" cstate="print"/>
          <a:srcRect l="9698" r="9482"/>
          <a:stretch>
            <a:fillRect/>
          </a:stretch>
        </p:blipFill>
        <p:spPr bwMode="auto">
          <a:xfrm>
            <a:off x="7072330" y="4286256"/>
            <a:ext cx="1785950" cy="23812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086600" cy="2409828"/>
          </a:xfrm>
        </p:spPr>
        <p:txBody>
          <a:bodyPr>
            <a:noAutofit/>
          </a:bodyPr>
          <a:lstStyle/>
          <a:p>
            <a:r>
              <a:rPr lang="ru-RU" sz="88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Благодарим за игру!</a:t>
            </a:r>
            <a:endParaRPr lang="ru-RU" sz="88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http://stat20.privet.ru/lr/0c0a7e9d8cba312729503d148f7d6f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4071942"/>
            <a:ext cx="2905125" cy="235267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1785926"/>
            <a:ext cx="8429652" cy="35719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1й игровой гейм</a:t>
            </a:r>
            <a: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“</a:t>
            </a:r>
            <a:r>
              <a:rPr lang="ru-RU" sz="48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перекрестке естественных наук</a:t>
            </a: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48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26144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786322"/>
            <a:ext cx="286416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857760"/>
            <a:ext cx="25717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285728"/>
            <a:ext cx="2928735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28596" y="357166"/>
          <a:ext cx="8286808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http://t3.gstatic.com/images?q=tbn:ANd9GcTmpbNq0Kt5ikEkHgE4BQi1ke1i8l_QDVcIfCo0uhOgSjZ6JQDVQ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1643050"/>
            <a:ext cx="1254302" cy="926540"/>
          </a:xfrm>
          <a:prstGeom prst="rect">
            <a:avLst/>
          </a:prstGeom>
          <a:noFill/>
        </p:spPr>
      </p:pic>
      <p:pic>
        <p:nvPicPr>
          <p:cNvPr id="5" name="Picture 4" descr="http://t3.gstatic.com/images?q=tbn:ANd9GcQjEIpTTGhsNXEHTcJc79qPkwXYQAktLQDbAyUatQZzjVPcbahjrA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29520" y="4143380"/>
            <a:ext cx="1240189" cy="928693"/>
          </a:xfrm>
          <a:prstGeom prst="rect">
            <a:avLst/>
          </a:prstGeom>
          <a:noFill/>
        </p:spPr>
      </p:pic>
      <p:pic>
        <p:nvPicPr>
          <p:cNvPr id="6" name="Picture 6" descr="http://t1.gstatic.com/images?q=tbn:ANd9GcQ9i-IdAVH1384Fq0VGp0bw0YhaWhHKP0MCfYYOfeR8KEPJn_Vh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58082" y="2857496"/>
            <a:ext cx="1276898" cy="928694"/>
          </a:xfrm>
          <a:prstGeom prst="rect">
            <a:avLst/>
          </a:prstGeom>
          <a:noFill/>
        </p:spPr>
      </p:pic>
      <p:pic>
        <p:nvPicPr>
          <p:cNvPr id="7" name="Picture 2" descr="http://t2.gstatic.com/images?q=tbn:ANd9GcSjBEwXL3Rm0ffgsn5xhjRRsKEEs1WnFHAF3eOTtm8FIRnmZXlfG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58082" y="500042"/>
            <a:ext cx="1218737" cy="862702"/>
          </a:xfrm>
          <a:prstGeom prst="rect">
            <a:avLst/>
          </a:prstGeom>
          <a:noFill/>
        </p:spPr>
      </p:pic>
      <p:pic>
        <p:nvPicPr>
          <p:cNvPr id="8" name="Picture 6" descr="http://samlib.ru/img/i/iwolga_n_w/4/03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15272" y="5286388"/>
            <a:ext cx="785818" cy="986737"/>
          </a:xfrm>
          <a:prstGeom prst="rect">
            <a:avLst/>
          </a:prstGeom>
          <a:noFill/>
        </p:spPr>
      </p:pic>
      <p:sp>
        <p:nvSpPr>
          <p:cNvPr id="2" name="Овал 1">
            <a:hlinkClick r:id="rId16" action="ppaction://hlinksldjump"/>
          </p:cNvPr>
          <p:cNvSpPr/>
          <p:nvPr/>
        </p:nvSpPr>
        <p:spPr>
          <a:xfrm>
            <a:off x="8669709" y="16443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6629400" cy="1143000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Химия</a:t>
            </a:r>
            <a:endParaRPr lang="ru-RU" sz="66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" name="Содержимое 3" descr="chemist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571612"/>
            <a:ext cx="6195219" cy="4956175"/>
          </a:xfrm>
        </p:spPr>
      </p:pic>
      <p:sp>
        <p:nvSpPr>
          <p:cNvPr id="9" name="Овал 8">
            <a:hlinkClick r:id="rId3" action="ppaction://hlinksldjump"/>
          </p:cNvPr>
          <p:cNvSpPr/>
          <p:nvPr/>
        </p:nvSpPr>
        <p:spPr>
          <a:xfrm>
            <a:off x="6084168" y="994978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0" name="Овал 9">
            <a:hlinkClick r:id="rId4" action="ppaction://hlinksldjump"/>
          </p:cNvPr>
          <p:cNvSpPr/>
          <p:nvPr/>
        </p:nvSpPr>
        <p:spPr>
          <a:xfrm>
            <a:off x="7020272" y="1553638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1" name="Овал 10">
            <a:hlinkClick r:id="rId5" action="ppaction://hlinksldjump"/>
          </p:cNvPr>
          <p:cNvSpPr/>
          <p:nvPr/>
        </p:nvSpPr>
        <p:spPr>
          <a:xfrm>
            <a:off x="7690111" y="2348880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2" name="Овал 11">
            <a:hlinkClick r:id="rId6" action="ppaction://hlinksldjump"/>
          </p:cNvPr>
          <p:cNvSpPr/>
          <p:nvPr/>
        </p:nvSpPr>
        <p:spPr>
          <a:xfrm>
            <a:off x="8045990" y="3356992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3" name="Овал 12">
            <a:hlinkClick r:id="rId7" action="ppaction://hlinksldjump"/>
          </p:cNvPr>
          <p:cNvSpPr/>
          <p:nvPr/>
        </p:nvSpPr>
        <p:spPr>
          <a:xfrm>
            <a:off x="7884368" y="4365104"/>
            <a:ext cx="720080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42844" y="3714752"/>
            <a:ext cx="3429000" cy="264320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Самарий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Стронций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714612" y="3429000"/>
            <a:ext cx="3429024" cy="2500330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002060"/>
                </a:solidFill>
              </a:rPr>
              <a:t>Станнум</a:t>
            </a:r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Селен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85728"/>
            <a:ext cx="6629400" cy="292895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Этот </a:t>
            </a:r>
            <a:r>
              <a:rPr lang="ru-RU" sz="2400" dirty="0" smtClean="0">
                <a:solidFill>
                  <a:srgbClr val="FF0000"/>
                </a:solidFill>
              </a:rPr>
              <a:t>химический элемент </a:t>
            </a:r>
            <a:r>
              <a:rPr lang="ru-RU" sz="2400" dirty="0" err="1" smtClean="0">
                <a:solidFill>
                  <a:srgbClr val="002060"/>
                </a:solidFill>
              </a:rPr>
              <a:t>Й.Берцелиус</a:t>
            </a:r>
            <a:r>
              <a:rPr lang="ru-RU" sz="2400" dirty="0" smtClean="0">
                <a:solidFill>
                  <a:srgbClr val="002060"/>
                </a:solidFill>
              </a:rPr>
              <a:t> назвал </a:t>
            </a:r>
            <a:r>
              <a:rPr lang="ru-RU" sz="2400" dirty="0" smtClean="0">
                <a:solidFill>
                  <a:srgbClr val="FF0000"/>
                </a:solidFill>
              </a:rPr>
              <a:t>в честь богини Луны</a:t>
            </a:r>
            <a:r>
              <a:rPr lang="ru-RU" sz="2400" dirty="0" smtClean="0">
                <a:solidFill>
                  <a:srgbClr val="002060"/>
                </a:solidFill>
              </a:rPr>
              <a:t>. Он очень чувствителен к свету, в микродозах выявлен в сетчатке глаза человека, птиц и млекопитающих. У орлов, которые имеют очень острое зрение, содержание этого элемента в сетчатке в 100 раз выше, чем у человека. Назовите элемент: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Picture 2" descr="http://t2.gstatic.com/images?q=tbn:ANd9GcQsdutGiIRfvJ3QEbnkFOuuo0ThpAJYfF_aZ-Q--tMNF2Bsb_x6"/>
          <p:cNvPicPr>
            <a:picLocks noChangeAspect="1" noChangeArrowheads="1"/>
          </p:cNvPicPr>
          <p:nvPr/>
        </p:nvPicPr>
        <p:blipFill>
          <a:blip r:embed="rId2" cstate="print"/>
          <a:srcRect r="83553" b="72850"/>
          <a:stretch>
            <a:fillRect/>
          </a:stretch>
        </p:blipFill>
        <p:spPr bwMode="auto">
          <a:xfrm>
            <a:off x="1071538" y="357166"/>
            <a:ext cx="357190" cy="571504"/>
          </a:xfrm>
          <a:prstGeom prst="rect">
            <a:avLst/>
          </a:prstGeom>
          <a:noFill/>
        </p:spPr>
      </p:pic>
      <p:pic>
        <p:nvPicPr>
          <p:cNvPr id="53250" name="Picture 2" descr="http://t2.gstatic.com/images?q=tbn:ANd9GcSjBEwXL3Rm0ffgsn5xhjRRsKEEs1WnFHAF3eOTtm8FIRnmZXlfG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285728"/>
            <a:ext cx="1433051" cy="1014407"/>
          </a:xfrm>
          <a:prstGeom prst="rect">
            <a:avLst/>
          </a:prstGeom>
          <a:noFill/>
        </p:spPr>
      </p:pic>
      <p:sp>
        <p:nvSpPr>
          <p:cNvPr id="53252" name="AutoShape 4" descr="data:image/jpeg;base64,/9j/4AAQSkZJRgABAQAAAQABAAD/2wCEAAkGBhQSERUUExMWFRUWGBgZGBgWGBgaGRsdGxgcGxkYGRgYHSYeGBojGRoYHy8gIycpLCwsFx4xNTAqNSYrLCkBCQoKDgwOGg8PGiwkHyQsLCkpLCwsLCwsLCwsLC8sLCwsKiwsLC0sLCwsLCwsLCwsLCwsLCwsLCwsLCwsLCwsLP/AABEIAQMAwwMBIgACEQEDEQH/xAAcAAACAgMBAQAAAAAAAAAAAAAFBgMEAAIHAQj/xABCEAACAQIEBAQDBgUDAwIHAQABAhEDIQAEEjEFIkFRBhNhcTKBkUKhscHR8AcUI1JiM3LhgqLxY5IkJVNzk7LCFf/EABoBAAMBAQEBAAAAAAAAAAAAAAIDBAEFAAb/xAAxEQACAgICAQMCBAQHAQAAAAAAAQIRAyESMUEEEyJRYTJxgaGRseHxFDNCUmLB8AX/2gAMAwEAAhEDEQA/AOZqmk80jfTuOwBBHz9MXaFVkE02OuRI0qw5WhSCSQ62J2AEiNV4GKwAMfFq3vsAZG8GZG4+yL3OJDUKNyNJIBMGLgBj8O4DAx7A46pEOdTLGllEWpl1eqGNgreamoB+aGX7OloERHxKWgpOezRd5iIAEXtpEepm0m5vOHWnxaplaNTLVK68wNIiFbyzUqOlZS7EeY3lFGIYhAGHwlQcJtSmpZ+cAAtEEGQCdjClzpvMCY2uBhUrlo1VHZWYEb481Y9Itv8Au/6D78eBcSuDvRQpI9DX3+ttvb8seTgpT4MWlSyyJEGoiw2gSsHu5VAbAwbixAqfv2x6cHF7BhJSWj2cE+C0GeVX4iRENpbZjpluWGIFpuUAg2xa4Z4Ez1eDTytQKdmqDy195qRI9pw0cF/hPmVfVUrUaZgggDzCAQdQIYBTbsT7jG4k1Kz2WS40AMnVpCrUqV1BLsSiNY8xYj/UJhTcanLgf0zLQZpUGXXTipoIhUKpDSRTWdTEW+K5P90wGaOkD+ECl2DVygM/6NJVWZ6KztETp9gPfBHIfwkoU6gqCvVDK2oclGxJDQFKEQCLWtb2xU3GiZWcYz2V0Myi6q+kNKXiYnSxUSL2Yj1OKc47bxz+E5zDlznD8IRVakxCjsv9UxME2EX9cKGf/gxnEJ8t6NZR2co0f7agCzHTVibJFN6HwlS2IitaPT9/P6Y9qKbkbXNjt6enpNzbF/iXh/MZWf5jL1KYNgzKdM9w4lG+RxRWvYiNwBuREdbb9RebMffHk1xVm070etSPznuO8dPw9u+Og/wsr0nqeRmSqiFemx07hhywymSdR5pFkgzYjnLfv9nBzwtTGskAkgQdLurFW1KwGkg9pMxzQQZOHwt/FaFTpLk90dn474bo5ZHFErQaryGqwqNGqVs5lV1MRN1jmIMiMc1/iBkjRrUiNIPlk8msQyuTZXJ0CSIAJH4B+4Jx3MmiaeltAX4q6wNN1bXVqbgWUkqdjYm5RPHqoRQZA41K8hk0KQdBRlA5eZTJAAIgA9g/HGUZVJiZSUlaQyeI/D9QhCCrtqJny11TdjqA1MwLMYEqFg6hzHTW8LU/KzeZputWoimXpUUZtWogbQVjm3aAQAdQAODHDc6rIrGkao0U4I001BChiWeD5rAFQNRsdgtic4dxJ6eezGYUBBVpqWWS7coUagTp0ajJmDE/D0A/JRa+3/YS4uSf3LvGBSoUWdEpBRpU0XSa5JsEao51gGCZhgIJkjmAvwzkQFljT1k65cyAzfZZt0JYaZLXg+uJuIVDVqefmW1BJNMA9I5lQEwJIgsZk6ZBsuLOWrQGqBainYgBUJpqGA5xYDUIaRBkTE4TFOhsmk6L9LhqEc+jULHUmYY8p0/EjBTtuB8zucwEo8GVhNSkwYzIFCmwF7APJ1KBABkyALnfGYKl/uBv/icVZd8T5U3CltKsQG626mG6wT22xrV39Dt8rfl92ISLDB9HkTjh7G6qSvNzCI5FLMNU6TAE2Jnp0xApwf4dRNamyU55F1uJqQfiW4EliPMFORAgmbScDsyg8xWJUBwtQ+URy6l1aQAeUjYjcdcC8du0zVPwUajcxNh1gdPT2xvRy7OyoiszMYVVBYknooFyfbDbw7wBXzVVUpsGTSS1WJpJzmwdSRUYwWhLy0GIJHWPD3hzLZAaaKjzGHNUaPMf0HREn7Igd53wuUd0ap+RW8Ifw1zUaszWNEMmny6eguFJ5lLFWWkItCSRPTD3wHwZlcn/AKFBUb++NT//AJHJYewIHpglT5ACxAP3fv1/TElPMdT+74CTcts9Glo2q5Y99/nio2V5pBUbb39b/vrjfM587D0+/wBsUDmABqB5iBPYgd47Eb9ryMbFM86LVJNJFxP13AtG+4k/PvjM3Xn0Hp+f4YgqVmCyDImL3IvBmRqEEQQZIg4xFM3spmJMi/Y+8bxvPfGpeWA39DNYBDEFVvJJa0kxeLGT3+mJKVdbQSR++8Y04ihYLAJEajM6e2mb9/Xb2xWo09MSpuSdus7kHa/1364JU0ZbugmwF+oO/r6HofY4TvEf8Kspmbon8vUudVFQASf7qRhT8tJvvhvp1RHc9unzI6RgRX8QI/mGnmkHksFqQKbgE9D1U2P2uhwD3oNdXZxTxF4CzOSlqo1UQ0eaklelyN0sdmtYgEneLwrnTl8ytRCriQCrW1c0jUBLC4G0GY6G/VG8a5aoxSpVWByl7hTNjOk7HbaJ+uBbcAyOVjN6ko0WUaTUkl5AM0KPxNaemnmnRFyxOMO0Y05nRKgoVqJLjy1ET5h0KNiBJIEWHyixBjCB4s4Dl3SmtFeRHaDSVzTIYdG/0zcC8zgFnP4ihmjJ5RWINquZGtp/xRSAnX7XyGIMxU4nXXzauZdaZi6gIpG9gqwY9fS+PYozTTj0eyShVS/YPlqtKjTSjlQWTy0Zl0mq1gkjSpggsW5ibajCn4ZeA8MqvmFkQ7K7CmW02g/E0HciJv7WnAzw+iKq1mc1XWb1y1UA62WURjpVoCmwk6ukE4zO8fqtm6Vd2MKGTlPlStyV104Khi0yCSoIN7Sz2Jt/xBXqccVS+2x443kwKQp5hdP9igg0y2wg0+cVB01Aq0adoirlxQp1Up0VfX1R6emNMQ6a9KUm3+JdzsN8RZjxNmKNBqrcPpCibNVGpgUNrhoqsL/GRpMg2BnEmSovVoCotDWNA1No0aYMsFsWqpyxoNNtlgtGE01H5dfmNtN67JatWkWJOpjJku+ZRpm4ZU5QwMg6bEiRY4zAnMUaZdtecCMDBVaeaULFggUVEA0gAfCNtseYNLXf8wX+X8jlnE6oq1PNCBF0wtNW1adK8u9wnYGTAN2PMRWnoQbx95tEdSJ6HYYL52hpIXUWQVLhCGHNBPloWlouN7wskExjbh/B3q5goA4ezIoHMQTrEQLNoMgBSTeFtpLXow0Tg7JRFUB7nQyEMNUioRYESuhJj1a/dg8M+AamaqEFmp0gP6rwNIhoNIAzLhg0SLGkD2I6h4W4DSSUUMKqtLK0IywykVCumZY05LLKtJi0BWHMFE1KzU6YHMJYASSXd4mZm/uJxO8vhBcPLKnDOF08vRWnQVadNNh+JY7sxNyTucAnzRqvpQBZkGo33gSJ2F9uvbC1xrxbUUFPMO7WA0gHfSARJ3vPcC18ReHs9WqFgvxrqYcqFTKgARu11WY2AH+WKo4HGPJkssydJDbTyJDa3AIC8twACLgLOw2i32esnFxczUWBpZ2N4EDpc3HT8pjfFsOlM8+kMSG073A9tx39cD8zmdb6rqTIEMRAvPa8CJ3BOE3y7Q5RromOssZAB7b9jMnf/wAYr1qDtEn4RY79JMTYERO/4YL08qHBJYxO0j8fT8sa5jLhBEkCCJYgWjqT0tgOYfBsr5HIOCTcKIg/L1usbbjaNhi754nSeY/4iI7XLRaTse+KrshXUX1RIiSRb27Dc+npherUq9V28rMCmp/+kkH/ABIqNqNwdwAdox5Rc+wbjHQ0Z3PCkpLslJb3dgAffYG298LdXxvk5JGZpEiLhKr+gupIvH3YGp/Dimx1mqKriDrqMztYyQdRJxbyngKgxCiosgEWB7loO3c/dg1CC8mc2/B5T/iLl2q01FZGDMFJFGsgXUCFZmqGAsxft7Yr+OeEEUaqUkQHNODUaAkEC7tp/wBTcncCSZN72qvg3J0pZ76bQoAJ7ATI3G9rXthQ4hx9kDpSBCKeUhjY6SZE+k32O8DGrEpfh/cx5OP4hW4rwhMsuhSSZEkkGbX0gbKDIJveBJxtwLKZOuwXM5qrSaNILUTUSB8I1LU1ADtpAGLuW8JVczWLV30AgMWqHmI1CZBIIF4klQD1x0DJfwxyKqCRVZjBHMBEG5A0wwJ7zYCDucZKPHR5Pk7JPDv8NsvSTzKVcZgEhkMKEkeqsdXTc2jbFDxXRJo1TrBKMgZSBK8wXeQRvsQSeY2G7dwvgVDLOWoK6s3xf1HKmLfCWidjJBi4xT8cZRa+WqMv+oiWjeAQxUgHawMHexiQMbhnJSSZmaKcH+Qo+HKgGUJ5tQeoojTI1Ih5QwPMS0SADIWTEYHcWzhapTqGRBBaNI2IIKhbry6QLdLAQBgp4KrKKVQGZ1gjeLpAMAgbrfvA9MR8fycGxnn2i0mdv/aLf+MdBJLI7OdKT9pNC5neJagWNNWabnWZgrBBMltOm0SIhZJiCdzHFWpZVPKztYsBaloqKgsoISsSDK6pgATBHuqcVpQ9o7GNhFugF/WMa/z7hNIdlIMwLD4YH4xG0E/PJ40w8eSkFwzwILAQIHmV7CBAtSiwt8sZiPIeKmSmqWbSIllkwNhOobC3yx5j3IziA3R2er8bOYYQA1h/UJYgnTCiY9DOmNJaPBHFvIenWYyGKo2kFQOYFmqQwJ08zkmNQBJkatIGhmXOldIIKH7IYFRN2XrFS/owBuRJt+F+GnOZmjSYzSPPUGpuWnSJZiRMXBKA/wDqe8ySWnZ0VI+hqLuFBGlw1wVlYBAizE6pMmRFiBFpwj+O6eaqPTFKoUDllIUsdJPLcLOkQYm1tUxh1y/EQVU6lIbY6gOsWHUex/XEfF+DJVKTYhpmAetxe4lSwlY+LrtiHHPhK2h2SPONI5FnOBLRqsmslaZVpOkCoC4ESQNLorNIMiR0vLTwbw8tPS2pQgDKATBgMRrWCCBOoTMwDAuSZvHiUqIDlSzrJMwwgASSrRymVmDcwCdprcF4jUr0QFRlYAKVZWWOXWwEkBRcmFvBU3i9/OU4KRzuCjNpl3xZRWpqTWQY1dAoMgGZI/x6g/SQu5GjoYf1zTmCV83rMadHwr0Ikg2Ai04i4x4kKtpow1QAG0sBYwOXqIUwY9ZGPOBNWo1Gq1SuldUO+kHnOiQAWc2JJFoLRBwSThCjbUp2OdfidRFKLTqmJBqlgu28Tv26He2FvifGf6gQyGYjSWID2nUQT31iLdCN8ScZ4uUp+WXFQVF1CLxqJAMEXMzFrEYVBSLqulnKhi4sYEk3+GRMxIWJHsMJxtR7KJpyVIbcoFNIQQNYYKFJuDcKDdm5i1wBILRJYEb5HLrRpupclrkhSQJkSIB+KdUgHruLnClWpPRpq71GCaiApsSViLC0idpGxtY48yvilhTbUocgGDMKB/tI+yxgdLKOmCbkteBagv1GniHGAwYBEACkmCbFSbEbGRqF+pWOpC7m+NFKkzpFOdQQy3LymeyghoGo7A3tinQ4sSGY6VBinzAk6SdQLNA6csgTDn5Bc1nzTqFC2tAwIWRBAsGlbCVvA9ugGLIQiT8pN0x+HiRawYVQSFGlLshaATIDEBQV0kEnqJgXxoxQICiLSJVjqiQZWIbU0q2xAm5AG5AXn2e4iCFemQrXBjlMgCOUESoCjmgbwZ02aOH+Ilr0XpamdyNYTSXaImoV0zFTTqWQF1Fix1XwqUUugvk+wpWzPm00NSOUqJAmOp0EqwLCVm0c4EkgTWyXEHIKpWimm5JPUsOUVFJUj3MS21wslLMeSF80hkYmCx5pJDBSEJFQwbAGYTciMUcjnKdKqwZdEEEeYACYVNQ1FQwMneJ3J1RJNRsXyoM5vxbUpSH/AKi6QbEoY2kQfc6gAYBkkAFrOV8QCuKhjSpDIBJkhZAiQANzsdtO02W6Nckg1uazBiQCIYm4jqG1CZnksSBcxRyvMdCIpKsTLQpEx03OwA+kYx44x2zFlb0VfD+kPWB5dWhgPm8/eR6XGJ8/TBGw+JZn2b7v1GAeSY6m07hCYkWgib97nF6pxEhYaYBWI9jH3HD3D5WieORcaaA3E+DsahKmVPW83aAoG9pAtOxNtsC86q6oHT2/Inr+eHVmDDVKtDiDEfL6g4Bcf4UFDOFM8oAW6i8Ek39t957W8mM8i8lK24xmJKYAFxf9+uPMDSD5M0yxuJ0zcfcLlhuRJHe4+XUP4acKNXIVgGjUfLJ1EhQzf1QoPwymgx15b7Ec/wBCNrtAkGQ0SQQCRI9HiBu9oGOxeEeAqMiEWOd6tTUR1NUwdKkAcqrse8Yiz/FIvxvkE+F8NphiFV2j7co+qGJ06jJIW0SesTIOCXFVfkKl2AMFFKDVqIEszQAACTaT6HG+QpugPmMrmbEAi3aCTPvPWOmNOJ58Ko1OqyRvb1iSYm36YgbbkUJJRFnxJ4YevVU6xCkldbMwgqVbUsRcsq2MxIMzpCPWoVg7ZZanNUJIYopVrf3qTbSNRIE6gJWGGG/iPiBqdVkVKrCo503ZVaSAplhrUHVHKCt12EgA/EBZELCVq1Z6HkWwOlQFgtBEkavXYYuxOekRZIxk7op/yNGYplCqlQSdyYJMEToWDvE9ybHFZKju7IFcgagiotxIYK2oiQimDJMWtFgFnLcWrIGgatZnqSxsTGnfcW9fXBjhPFTRARjDMdbSbiSYBH2epjsQeuDlym2hijGFBHO8OCR8QYD7RU3LLquhIA1TYmY7AxgbmagkqDCndVLANA6MDLX794vvjTO5/Xe9yZ7i8mOxjVfsRGKB40VQqUDFpgkbXI2m95xRDEkraE5Mm6TNc7mHdtNzJDC97E3kbzBttewOHqt/D0vlKb0lHmqCzJEEzMhe5iOU9RY9CpeCyjZss9yCDeItEfOw6Y7Vw2sSPTCPUZHF/EbhxqXZwriebZEQ7OI2ndSF0NBuNJ2MxIFpOAHEqxZ51aj3iDsLRJAja1rY7N4/8JCoHzFNZEf1VAmD/wDVUG3fV8m6E45Jnslo1QZEwNrjodtwYB239cMUlkha/UU17c6YMWsdv3/xg3wDOeUdRfSgndHadUatJBAUkIBOofAO2A+iB+/32wUocPMLWeNOoDSCVNlmbCwkAHvt3IGKaYU3FoeMzTp1ghqaQ7I5HOCQIKiSI1EeYkAmDo6jfynwwBiQzkOJGsyRI8wCTpCnW1SVYTDKbzGBdZdAJQgidx6Bmt2gAN0iB1nFnK55QolYO40iLKQSD7XgdAQBtijg10yHmnpkmbp6Ogk0ys7zeZneTzb36dsSDNFalgJjaAR8Ri32h8ug3FjDn6gIUEQCTfpPKCPWNPf7V74lo8NfWVZjIp0z/cIY6l9twZmB1N8G6rYpW5aA/Bm/qj0U9ukRvbpjfihUTp/x3EH4ZPXa+KPDZNWBvDb+gvvi3n6pNMyPtC8f+mOvSYmPwi7PNgteCx5pp/7dSmYtadr+/wBMVx4hqUWeAACZAliVkdDq32PNqmD3jEFPOR8W+mRZdon5fL8cbZnJ+avIb9rAbXuTE+nqd8C0mFBuLoBzj3EhyhFsZhVMptHtGrJ5jEWG9oEDbbp92O8+Ea//AMFl4tNGmfqoY7b7nHBArKdSsRMTG0g+m+O7eC3/APl+X/8As0x7woB/DEnqukVenlt0Fc47FYVigbrdie4E7b4FcSyLswdRzqsKzJqAUkSGJqAkbnTaQRtE4LtXWACe25P5n9NsBfEfFUpoGMKGiWY29C2qx7bH3viOCd0iibVbA+c4zTqZmmleabIo06aihVkmxQEMSUiNWpQzECRzYUvHdcGqCBCqSF06QOU2hJ6tO2K2YzCs3neYHR2lQx5lZUlhuCFnQVIC+xtMWdy71VNRWB0gT5e06pLIovBUzbebdIqhFQt9C03KSQLzTiQ1I1CqinqQmJ6kn0DaiSRAL9ZJxDWznOXIMkgjVPS0diBAHp64ir0GqMAGDEnXzKALxvIkCIPW1he2NszRgw5H+4iI9APc4Z6VdsHPtpF6txFXUAyFAOxsSEtAPSQPXmJ9AFzeabqxPYfX/m3SffHtN9OqQDNo7do+U/d2xBllD1RP06YfknSAjDYyeGaXkr5hhnaIBMAX6kbDrYE9Bhg4nxtPLh8/mVqsPhokIsnYLTW8dBLEk9+g7h+QDiA0T+5wQ4N/D9hVaoaqMGt8IkCZMFtRU23EG0bWxI5IqcGtF/wI7Pla1LzK9TXpqUw5AdgrhtC3MagtxNwx2JwjcS4cyGSxIsuoAlWgwYO3rBx1Or4YSglPyeXyxaCbXJ3JJ3P6YqZvh655TZUzB3myVSP7uz/5X9Z3AwyKD30z2XE5xuPZzXKZNXW7CQb9oiLex/HFZqhosVaDBH4e373Ezgw+UZdSJIKzIkW08rKfWdM9JB9cBs6mlgWEgfLaPyP7ti1vVnNXdMasjWQ0gqmRp6dyWjbcxf5kdIIutRYAR8Jv1tII+dvz6YG8EoOxZliEhmm8gnbY3+nwm8m5h82CADHQjb9Pu9cOxu1ZNmjwdFQ517BiTExN4ne5wxcGzL1DUuGBFPX8RBkkgEztMjmme43wv5oCFG95P1j8J+uLPB855Ze4vpuRO2407G5629GJAwU1aMx7dkXCan/xRiRq88WibpU9/wB9euK2fr6XZSPbv7TJmNr9vTFfLV/6xkTJqAg/5KwO3W/pfqMTZqq1RSTfQsEkXgEneN+fb84wHKh7imynVzMmTJMAXJO0CPp+GL1LOaJAM23E7wNjbr+FsCZvjd6pOBUjXFMtPUUkmw9h+pxmNEURjzG2ZRtRBD6d4O3pPqb9RjtXg2tGRpKCOUOoE3s2oBux0MpIxxLOIN9zc26Dt8tvlOOmfwu4prpVcvqVtMVUjULHleQRAAlLAfa+eJfUL4lOJ/Ib8/mtCkk7Ha4ncEX9T9w9MA+KFauXqMJB0mUncC4ElTHf0C9L4KcephgwJAQ95+Rn574V84lHT5Zc3EwoLb2BFrG0z0PzGAxRVX5MyufKl0CqeRpFagNM0mgXYx8Z1DSFhmns+3cTAXUzFSjUZKbeYD3kX9gCTt0wy8YalIARqkDqYW+0hRewAF9rbTgCOMBmKylEaZGkCSZ6sT/bDd/fDJRVOUuhuG9JdkFCmtJSzwXMkWFrQZb7W2wmJ6YE5zNAuIu207DfpiTiuVCkF21FiSo1HaOU3m0/nG2KHljQCzCV2mZMk+lgIn/qwEMmqiqQycafyezysIjVub49ylNqbgnqJHqDiB8xqcF+9+3rti/mKtFQoRh16kxfubD2GFzyJvQ3HDyX8pxcqcNvCPEPrhDpIDgnlVIIwiUi6NVs6o3ETWpFAdJYET2nrganAKxl/O1VKYmmlM6FZtQ3BPMdMwpOkkCxwH4fmSUMGDBj3i3UTf2xW4Kannj+ZSpWVQXIVmpqFQFmYKplrDq18A9mKPauj1iHKuXPbmMar/DN2FjM3M1CIIGk1+LcOV6XKDqQXUgXixddJMgkfELH3vgXnOI6WKpC30iVBaO+r2+s9JJwR4RxTUi6jNwATA0m4g2uNIvfaPfHY4/Q+btgjh9LlNlBG57wLf8AVY/X6a5hsHczktL60A0kEERIEjdQf06nAHMqR7DDoPQma+ZEtaJnpi0SCGhoMmCJhvQ367wbXxRY2+QxF5pH1+ePSYxR+hpVkMSZmTJO89b95xEaxxMWnFd0xPIojvs2VsbA4gXG6vgVIJx+haWsY/5xmI1xmCsCi3AEEC1+m9h+v4YI+FOOrk80lU6goaG0xGhhD2ibC9uqjtgV5mliI7we17j99sekstoB6ieoiY6jBSSkqPJ8Wd44xTULJ26EXsbmL3BjCsarVLICikkA9Y7rvLEzc7QTvYXvB2f/AJnICk4IamIhtyg+E+sDl320bTijUzjKG1jy0BiTd3HS/drQALCN5UiXGquL7Hz2+QM4vk1FMoCBG7NtbfVtq6T8pIG6ZxDINct8hILE92Hcdht2thkz+fL7qAp632WQEBmDe5++ZGFjjGaLHVqJN7T6z7yd/cYfKLcdhQlQKerJ7ibTMxHU9og4rVlIYjqDE/vbFqrUm8HYSTaLxYi8bbzE/M1q6kG9vr8/U45spvplUYeUQqMS06IM41Yb4mye/wC++C6RsVbR7l6zIYODNDPC0nFbydXTFnhvDtTqCDpkSF+Iidl9TsPUiJ2wnbdIr1CLbL+W4rBEGfQYcOD+Of5cA1EIA66b7AkXFyR0PcdMTcKyFM0kNJmAnUrIxWROxE8wiVvNidthLxunlUenRr1CHqgQzKDEnTzFQIBIABAMFCTvOH+yk/kyJ+qcvwx/ic44nVWo5ZVgapgTCgn4Plb92FZdS7W2n3HXDhxXwO9L4usxtBMbhhYwYt6dJwGqcJqzcXubnv8Av7/p0Iyi1aOZJSUqoOcKzyvSAPaD9BHTtA/XqP4zkYWQLE7x7iPa+3f2xFS4ZVpiBO+3T0+7BqifNQysEhdS+sTqA9o7T77ejPiwJwtaEhrSMVnwd4rwwodrYCuuHS2DjlZCHjHmvGtVcRYncilIlZMR42SpjZhOM7N2j1DbHuPEW2MxhpfszARpE9f1wazCoWSIISmocmQNSpeT/b9okXja5GKnD6ALKzGBtEAi56g7i23p6YI+SHY6glNFbnCqFHSEiIudJMz8KzPV7uxUaaLfAareclaSumdAawCfbDCwUECXPSAogxDFxfNLmaStSuG+E7aZ3LT/AG77dzaRhTr13r/06S8hgMZIGkCXeqxuB9kKD9l5kyDh4qMoTpltZBqTYvGwUfYCiQq9IlugCmrlaHVqijxfMikPLEkDad2J3f3JvHy7qAa1JuTtH13+4YNcUqecVdGBDCAAII09+x09OnSxGKObyop8p6CPn1+Q29YHc4dWrMTvSBIQz7Y0Zp7CIFh6bn12/c4t5qsoFv3+ziDKU5/fp+uIssFJ8SuE2lZGiT+/v+uJslRhj937/e2JMpRu2rYb946/QXxaCBWFwfXp+7T8/oPtOUPuHGaWQZuA+HVdJfrtjTimVWidC80m8/OBYg7x13j2wY4JmJoLG4EfTCtx3NOK69CVlZMSQ4MT3Ogj3OENUrXaHZHyTT6CHA8xUp1lpCq6rUcDSkrBYnSwZlJgqA87xN5GK3iGu3/+lW81vtHSWuNIsgBNvhAHuDscHxRp1hTqUqnl6F+MBQAOtnBEahMwIIBF5wF4nRbMoxefMBdqb6NBqLOrVp6Aq6naAFU/aGCjl9xbIlD25aGXKeLKi0ljS6mdauQRaIMGbz6YgP8AE7Q5p06GgkGCoSJ0ErK/bUgC4IMHbphMpMaVNknVqXpb6fOMCzXdXBM8tvkVI/A4XHEnZTLPtWvzOpUPHNGpTDVqSBiCQ9KEk7wwvEgbmRIvGMp+McuWCZag7k2BMhQSdoETc+mOZZWswVwvVdJJtyzJj1JA/ZnFzK8aqov9ICnvNUAKxns32THRLkzg+LWk/wBwVKDqTj+x0LjuaSqoBCB/8NvxvfrhEz2RKnE9bP1hSVKjs5nWdTM2mQAFGo2gXMdT6YylnxUGlt8dTBGoI4nqG1kcl+3/ALwAq1PFdhgxmstgbUTAThQ/HkUkVsbBsYy40OEj+ydXtjMRobYzGWFxGHIVDpHNa+5N/T222/u6b4Jr5ZWKxD2jmZkC7zZSqREi/wAp2wBTMlQg1ANNz8zG4j1n27YIU2BaDA23MdYAj0MD00z0xXSkqJuTiwrV4nykyIk7N8R7gx8ItzRc7CEGtU4hmtbGfn+npaPYRghxOv07XP76D06C2wwKoZR6jAKCSWIHqQNR+gifTAy+CKIJz6LPDMz5U1ARJ2Xp8/wHYXxWzOZNQljPb5x+zhsyHhypWCU6qJUUgLqUhWS4khltuRvKHUDIBwu8Z4K+WfyW+zcMAYYH7Qm4ntuNjtiBeq5tQS2VZPT+2uZTy+UFQwfX8sR5jLGk+k/LG9IcwkxgpxOgHQG0gR2nqCP31GFZpPHO/B7DUo/cDpmiGkG/73+p+vpiJql7bbgdvT5bY1rJft39/wDnEWu+HLJZ51ehx8K8e8tgj/Cf3Hphu4vwSjmkEDS4ujdjvt1BIuMc78P8Cq5hj5dgN2Ow9RaxH57Xw3DLZigfLJJQgr2IsRqVtwZvAtbE8/UQUqfZTDFOUbo98OeG3dYqgrQFQioRzKFVjqVokqNQEsYgEn1wQ8S0teeYySoSlTBQWIZmJFjDc5gbA2FxfBHwP4sZ4FR6hZBD6gpCkdQ4RYnoCTaMHVOVZmqCogVo5SI0sG1SpB5QSAdMbgEHGxftS+xPPG8kdHGONMaVdhGxgSZ2tv8Av5YEuxdr7k46D478NLUc1ctpabvDKL9WAYjf9+i3w5svSH9cOzi/JdR7lTfDYtNaFrE3KpaQJzNArUAEkgD4ZkGLYdPD3hsVAXqANUAVysXg2BY7nY8th1jGqcDp5mkKmUqBag3DbMZ77oenbvG+M8IcSfLZoU6yspaUcPvDElD6qGkSDfzOuBd+R6x02l56I+K8Ognvf8cL2Yy5Uzjp/ijg0HUNjf5H9n9nCXnMqLz+eOpiyKcT5+cZYZtMEU83aGxWzFPqMS5nLRiuZE7wDBPSTMAnpsfocFJ+GHCK7iVXW+I3TFiqL4jcYmkiuLI02xmJFp2xmAoPkWqqCe6j1Ej9N/a+LGWry5J207iYjbSJ7i307HEFN9oAkGe53+g3HTGGnHUDaxIJvfptFhe949BTFpi2SOC5J2kmSf8An5/Q4NUcmcvlaOYKBvMk3PQkwZFwQVmdrDtYZwyoFJVxpAkm0EMOhB3HxSvp1iCz8aziVeG5ZYl0AVgDaAGvB3htP574Tnt8fu9lnpnXN/RE/hl/5glgVU9fLDBpH29FWQ8GCQrKTJjpqNeJuCjMKoaPMUaw4aVInnUGBK3sdwCJA2xY8B5RVysVFGkkssgBQY0ymliRIn4TFyOQhlxazDRUVFEkyyHeCXC6bmSGAfUegp7nHFyalcfB04rkql5OQZ7g1VXZdDakLagAeW9r7ER+GJM3SqHSQjau0GOXp9Pxx0DjnDtRDq2hwFHWeblW15Eg/LADN5uqqfHsP7bwQd+3ftzD2wrN6uU6TWzcfo4Q2mxDqtLagDpb3xLkuGtUqKg+JiAo9T3/AD/8SeyeTfMm/KI7GOw2tY4I+GcocrmB5lNlYk6dYiBq+zqgNe5PoOkT7/EOqPL0yTsfMjwNcllAqT/cxCkyY3sPnciOm2FzhObfM12RmmZAmbDYfrhz455DZYuTJiDqDN8gdJ/fTCt/D3JDW7CY1fF3AANrC07j16bYZGMfbbCt8kLfGsuyPW8olQtR/MCyRAYgvoEEiwkKRv7SC4ggTS0lA1wyEuh7neY272J7YbeIVtWYqOJVvNcqbdWsLbiPXbCxx/JSjMshQQWQ/YY/29NJ7dJxTjm4Un5RzpNTb+zIcvxStSYc/KRuDII7g9cbV+NOxhZufS97fjgZQWotORq0TB/tmJ22nF7g+cCVJYhR3hetrFhAxZwTV1sUnK+N6GHw7wyor+YZpzudg20WMX3vh6fhi1qcOSwgEQYYQQRpYbXE9sKfD+JU3qAI1Wofbk9bog+8nDxlK6R8On8Pr+uESRd0qRdpAVKehrlZg7fIj1GOe+IsjoPeT+Jt84x0OieYHCl40yhV9iVPMIPS/p0Mj2jDvTOp0cv/AOhBOHMSgNUj0P4YqnhVVnIpIXI6KJ3G/Yb/ACnvi5mHhpHW3vaCdhY/njTLZxhMHSYFwYIOmAZtG/0nHQmm1o5mF8XfgC1KLLupHuCPxGNHwR4ixIUXCjuZEkCdhtvG5iN7k08xlihW4MibGep3+mJ/zLddoiQGMe4kXGYykbyImsbTvt+9sXKVSBIkbiARuB1BuBDAXmSDBnamGvHvH164loag4A3BEAwtybTNib9Z7dsCnQVWy9lqqqZA3gAEgnaSQQFAvHTbYjfDFwxEq0Cl9ZMLb2iBfY+s/dhbo5i50GRpKjUFMKbkN0bcXI+S7A9wzO+VTlWHmHUomLE2AlrfeJ2vbG5vlFUV+lTjdl+nxDNZQhKZUq508iNqnYAazY8uwYEwcS8Q4scq+pCGqaSASzF1b7U02LKkDcbRqvcBQ9QfyzanUNUYAqdAKkNcEHoCD0H4Yk4ZRYkszkFiNWhQXMGYiAdI3iRMTq2iHJBLb/uXY5Xpf2LmUqO7O7vqdlBQKDABJEra1tj1vHcUc9mQt5Vi1yxN4mAC0kDUJPu52tgmnC6tVOyKX5RpsJkiff8Ax2YDZiMVuLZJqZdWBbXqIgE6d0IYSQswnUwQLwDHHyfKXIsjKlRtTziU12YsgiSYgxqgrtAs0/PuMSZfxEapFOqocEyAYb0JA6Nv6wfXA7guQ/mFhFLhdQOsGYcEqQB1ItG/YgnF7h/B5MaQV6E7Ce8qTf4osLra8jFDyE5GcT84ny1X+kx5WjUQOo1MeW3SL94GGPhFc5ZKdNYFvcDbfufn2v3oJnBR/p1Oej0085WdiCpIIkxNh7G2PMzTJhkJMXU2E/ff/jD1JtKLBpXYv5ur/VqqDdGYAydixJJ3PX7sDeMPoDNAIcBdIiPhgae4A69JGNuI0SKzaiC781jtJ2PriGskIlUSHpuCY6gje/UR9+LXFLi10cXuck9bL9PglRcm9MwTAqWk2JtBi5tEdxhfzPCq1Eyy6TYzMxItcYlPFWZ5DmJnRzBRJuNItpMAxg7R4klQimZKuDK9tyNMddsWfKK+qDfDI9aYKy3Hq9JkYnVpIIPWIuL7gj57bYe+B+NqVcQbP/abH8TOANPwxVIItoBgGDMe4t9fvwC4vwWnSDNrlljlEAyRY+0483CXRqeSP4to69ls6p2Py/TE+d0VqLK+4BZT2IH4HYjr8hjmvh7MVURSzObgQb2Pqb/jhx4dWaoSDYTDE9B1Hq3p9YwqWmOlBTg9dnP+KUfLqFegPQ/niilQzIt+/fDt4z4CisrIekmRJm8AgRI6yBMT2ukVaEbgidiQRMmx7Y6ccnONo+e9pwbjLtElLPxZ01rYDYFebUSLEajcSbiSfTFZ6JeDExE9u2+wnb7sRFycb+cR7/sYDih6k9Fvy6I+wxsPtel9p6+uMxTFY4zA0FZXC+nf9/PbE9I8rTt30kgGbLM2nmM3nTtuRDWW539R+Xt+mJaeWJ2BHqJE3n/n6dsKseoNujMmgm8aY+0SB7jaev6HBCjxdlnynKgKZMEyCYZSDKkHVJ1WsNsCapPy7xA9t/8AnG9CjcbR6kfke5ttjU70Nfx0gpR4tTKkPTLPpJFQsdSuGlLMYanpADKbnWSLqsmPD1RqtSzLSXV0soO9uYGBaJbpOKrcFP8ALBnE3JEKkqJg88BmUkgwTHYC8WX8HmplVrZVmZ0M1aaGHKf3J/kLWU3GJPUSSjRV6eMlTHAaqNRRUdGBXkaCNrafiNjOkyOs+g98Y8KU0i6gFgQWYR9SPaTHoRjkVLPNSdZaowWdQctYkmCEN1O0zNwfYdSyXEdVMVLlWp3P2TMgkiCLW33uB1GOdkjwjTKoS5s3/hjldNKpIg6wBq3jTGr6i0+nc4N1uHiQSqnYgNAVQZjUxIEmSY6zGwuG8N5kUS7CUBE3mJBMMJk7byLyJiJwhZqvX4hmvM8qtV5kZKaCaQEABSdQ8ubSwP2jcb4yK5LXgOWmO/Hcm5ZfMdPLiZUsSV2tD2G9ieljgXwfPlLMSUPUkSRMCV2Jutlv9+GLJeCkTIijVGvMXYuDJVm2RHJ5gogSZ69CIE5bgFSjTd6gBIkKBq2v0UwdzAg779tpU0bYveIaSeYr01AkzIZT0tZRPzJ+QxVzUaG+f/7WxfzdVaoBAYMvUrJI26iY22YzG02wB4s5WOlrj5wNz7/TDoSeovwQZ8aty+oKrCDOGnwRkVqMa1UTTpRE7M17HuADJ91EwYwpVKkjDbwrM6MigE8xdj76yPwUYvm9UvJL6eO7fgaOJ8Z1g9ugH/jCDmx5lZRBVdYsTO/4bYtZjijFYnSBYzM/TAtKbVnFOmpZmNtvmSencnHsUHG7G5cik0kdE4BlvP5gYpqSJH2yN4PRQbSLkg3AF2PM5gU1CJAMWgCB8sDeCZP+XoJTmSBzHufTsBsPQYhr1r6iY7+mFvvRYt9k3iYD+VQzJnQdpJnVIPyb/wBw7DCJmqXNY6tt7m4vvcwSR9T1wf8AFOdFQKFDSinVY6VBI6HbcSTFyMLT1R1P546GCNQVnzvq5XmlxIjQUGYOIa1AC+LYSU1n4Q2mBMkkEqZ2A3+g7jFZ0JMn5YbaekKVqrZEgEbxjzEv8scZgBvJFmpk1BsZ9vW/79ziX+WlJJAtIEDbp+H5WxpnaZQwQwU7SDJJ+HodX4cu+J+FkHsf7mOkD/3HsNO3545rurs76q6FupSJY2Y+sbfp/wAYPeG+ErVDA7gf2/S8wPax9MTeIKRUwrEWkqSQOmybxvzGx9BjbwxxwKSrmBIvAAHykR6+wuNi2MrjaEuKU6YwHhRegEgBltcCDefX06j8sR8MzeZouSixAN9QhrRcTYmxmO9hsC1POKYg2P798U62Z8trsdNoFonp8v3bqFKapjqpgbP0jm6k5lIiY2BPqep6biw+eCGZr+TSCTv3iQIAJUmRtI/Hqce1WlwYF/b5/OcCPEuY01ApPYfqOvbf3xBnxceyjHIZfB5DHSDuO3XsQRGw+73lq4XwFaQRaa/6chR2BvFzsDcdpxy7w5xzyq6yYBj9z+xvjtnDqoInefbCYQQU2eUMswa9z17e1rYzjvBadWmQ69Lxf8icXstXUgkHYjbFDjnFhTpsWYixMjoOpmbe+DehVnJafBlptUp2gElS6HSRHTqp+XzN4S+M0yKhUCIGwuB1tBiN8Ph4oK+oTzX0uBO94YERP6RJ3Aw5EuQjMHLEtBusiCRf5bW+mDU3GW0ZlgpRS6KPhLhuXFN62YAqadXISYEdIBBLkzY2AA6sIJ8aNBIpJl0Vz9mlqUzG0KZ3G+3XG1TgdLkLIANQDDYjU0CCINiQfacH8vwylSkqoBb4mJJY+7MSY9JxXGSlsSoNKkK2T8HGoeYGmu8Ekmet/wAzPsMMvD+HUcqpCKF7ndj7nf8ALEfEeNJSU3+/Cdn/ABI9Q6UsO/X79vnhqUpGfDH3/Ua+I8fVQSdsBaHEalZgxPlp0A+I/wDUfh9wMLdKatQbwIuSWJ+ZsT6AAWnpODWXB7bkkdo2H/bF/XB4knPj2R+r9TKOO46DNbKh7i5g7wLC5kn01D4ht7TVzXB6a1NLPIjdYYAkC0giQCTcD7MQCeXKDlSLW6E9+l/TEmYpSuoHa0QZj7JMWuSAeoJG8g4qaafZxlO1aWyCt4dVaQqFiNVlkbmxMGwtsY1XYTEHFVeEOylpAUCZJ+QiATcg7xOlr2OCAyx8vmEcwGq9lMhoGoKdLKAZ/v8AY49GoUjTZjCEMsNNOGOkvEGQCQLXl/kR5NLvyP02nXj9wN/Kx9kn/q/4x5goOCZjoj/IMR67euMwVx+oNz+h7XSgVRqxDEzsGJBi3KCvLqiS2qQLI18L1V6lM8q1Aq/C2kzaSTqHaGuJjpHSPKOEqKSJAPQX9hMTbr7YJZ/xNVKlUARZJ1AHzLwYLEkxIWI2iFgEgyrE4ultHdc7W+wtwNjWplWgKLlQdza7RY3jcTPU4q5ThCK5MqSSbAkhT/beZIHSPoNl567ElixMkkyWlpJvEmJn2xZpcSdROuZse9gIlo63sDuvTr7/AA7VuL/QJZlfyX6jVXrECOg6zAH1J/HFTjHEStNbwGYDV/4HW+KWQ4sWEWteSYAsOm595v749r11qUmR7huvbt9O57HE0eUXsp1JaDFSqCoKkbiDY2/K+FnxXmV1qJ5wLwAfmRaMXclnClMI0sV2MxKja3eLHfYH2VOLn+s57mfuwXqWnCwFaZY4Vn4rJqPLPNYm1zMC8DHfOHZzy6CNqVkZRpYTcEDcCZPoD9LY+ecpmtEsEXUCrK7EgqVk2EhWnsQdrY7B4fZjkqVDUQ+g6yPiU1CS4C9WVX06d5IgSIxDGkmw7b0Mfh/jOumXZviZtMysop0qbdDciSd9+4HxjmS6lYaRcXkG9wrE2N9jHvBwTrZ6nRpQX0qlkuugaRYAgArI6do3g4RuN+JPPgKdAZog3EdJ6xMQbkd+3oRcnZs2odg6nmEJBAZCATBvNrEEAXmOne/TF7heYHmaj8NMaR6mRqPzIAGBFOWNt27X9z33++QMW69RUp6RAAtO8SP+4x8r/M7kl8haaJc7xUu12hSyqY63DsfkAPqMecT8YXOnmN/b64W8zW1kxMKLDrG8k9yZJPXFA3xZhhUeUvJNkztOohGrVqZhjefTYR1if3fGuXyRNhLA/ZAufp87fhviTKNCkAEloFh2v93bb6YZeDZrySCaacv2mU6yesTBEnqRIK26jDJ8/BMpxe5E/hvwlUa7LpLGAOig2JMbfZHs2DdHwa5uJAA63JPMDcwPiAUgH2EQcWeGeIadRIqNUpNAErYTJkgqpIGnSLi2q20lqylfkLfzNMiPRybm5uCWIKjSOoG22ATyYr8HnHFm09iTX4cVC2ksJ9OmzDcyYt6X5hitrIadwbMCI3ABBsCBcj526Ye6rUSSGBquLN8IH9xEagAJG1ztN4xUqJlqjKChpNq5SolDb/EkhgsHpB3kQS2OdvtE0vTJO4tCkKIUlR8LrvE9iDbrKgEDqGF4BGq0dJKNsw69CQNLD6JP+30GGg8BIcA1KXKQwuTyqC1wBC8oB+bG4M4gfgDiAkMFICHUoB0tEbnblPtqteMEsq+pnsyXgWRqWFuIAtCncT1GMw4U+E1UlR5JClgNQYsAGOkE6eggfLGY97sfsb7Evqzi7rdjvH6x9n2m5HfqMZRy4e036ADv3MwPrgjXVdEaOaZvufdbx92IMpRkC0+g1fOw3+4Yfy1Z1HC2rNM/kzTAEr3gdSd4A6fkMQ06o0kER3MC/pquY9P2J62ZIa6gRMSBY9yP1+m0Q0kDtdtCyBJE3PUx0kH2A72LIRdbF5JJdECE6hHfBuogYKsjUxCqBt1/MfIacUjkSCqgqSSCCrSOhEmdpm8flibL0w9RFAJuBboQZMevY9z6Yi9XFXaHelfxaPXUg/3CJ/TEVTw95v8ApvBN9DAn6RcdOh33w75PhVKkyCqAzQ2kjZgSQ4IiQVIVtN4k9Ig9RNOk9AKi7MWgXsQCfUCZPzPXHPeXVFnFM55wj+G1csC7ACQeQN6wdTRGx2BPth7yXDKWUQljOkA3Pof7jeL2JAInbBSrn7jTuGdY9QbfOD/3e+FXxTnA66iVIB5CCQQSRysOpACm3SDAicJvm6PVxQr8ez1TMOUXmQtMAyIGwKm4Im0iYI7RjTj3CxTNPy5ZCAQJBYWvzLuu99psADMEKdFH/rlYUggaovc2MCzdYIJkmP7cBcxWCE3m+o6txe02kbDoCegEHFLl/pjpIRkS7Zby9QU1OogW5oiYH2QSCANhYX2uLYFZnPioSWsOgH6wfmbztipmc4X/ANv3n1P6dPqTDN/bDMXp/wDVIiyZvESZFJIUTAM/WJtt2HyxNRy6tIDcxI369zP726Y1DQv+TX/8+/bGocxHTrH598U44OTtE839Qrw/LKLRqOxMFlUH0X4jfbbDVw/htOJcNUvAbS0SFFoiRqJYgyDCeoCpOTqwbCT0kSPYjr1tg3wjNOhkEA7dbj1GxGqPW2KfZrd7JpZfDWg6mXpqFYzGonSVjlEEASZuCOWZ5je9z1Thyec6sLiR5YMPKrpRlk8x2aOp3xHwniTsChTXKkDrEgEAQJMHTaRMD0ww8PqDWHdSGYBbjlICSHvtKlQLyII2Np8mSSf9RmLFGX9gXT4aQikVyxKgQKbCJ2ABMEyrHcWUEAzODfCMlRXyyocnSpJYA/HqI9FgKQCCR7mMe57iMs6g6FABLXW3cwRIgp+M8pGPEpMagB80aS4WbCAoWYjdvi0kG6k7AYllOUlsshjhCVpGVuGvV0EKEnnAYG1tn0tvEAiI6dcaZ7JFiDTWGJEGYJK6lMEiw33ImY+1ODmVp6FC3tYSZiIFrC0D09r42yw7+sWAiYJ2N5PbCfcaKPai/wBQQng+hVAZ1ZWgKVBkDSNO8X+HfrjMGDkaRuQQf9zj7px7j3uS+rN9mH0R815tuYxaDAi34YJcE6/LGYzHXy/5QC/zSPiNBQygAbMfnGKnEKQDG37/AGMZjMHhfRmXo9y66hqYljZZJJsNAAv0C2HYW2wweE8svmuYuAD8w8T9MZjMReufa+430v4RsyigtTJF/Pf/ALmYH7gB8sSZhAvkEWjMMo9tLiPaLYzGY5j7LSaksVqxH94Pz8wpMd9ED5DsMc74r/UzBL31MQYtMVdN4iTp69Tfe+MxmG4u3+gMgpnlikp7Up+9hfuOVbHsDhIzl2g32PzIucZjMHh/GS+o6NKdMTiTh9MFhN9z904zGYvn2/yOeul+Z5uZ6nE6L+WPcZiqPSET7NqdsWspmmBADEDePUAwfcSfqcZjMH4EySG7gmbfzUTUSha6m4sY2OxjrjpGXOqNQDc2kyAZFjB7374zGY5vrNMr9BtMtcIOosDe7fc7qL7zAF+vzwSYc23T/wDrGYzHPn2dTH0b6fw/EmcYaQLC37IJxmMxgZVcXx7jMZghT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3254" name="Picture 6" descr="http://gvaccord.ru/img/catalog/11974713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429000"/>
            <a:ext cx="2428892" cy="323042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4">
  <a:themeElements>
    <a:clrScheme name="Bubbles">
      <a:dk1>
        <a:srgbClr val="0C002C"/>
      </a:dk1>
      <a:lt1>
        <a:srgbClr val="FFFFFF"/>
      </a:lt1>
      <a:dk2>
        <a:srgbClr val="236626"/>
      </a:dk2>
      <a:lt2>
        <a:srgbClr val="D7C8FE"/>
      </a:lt2>
      <a:accent1>
        <a:srgbClr val="4203E7"/>
      </a:accent1>
      <a:accent2>
        <a:srgbClr val="842F73"/>
      </a:accent2>
      <a:accent3>
        <a:srgbClr val="7532A8"/>
      </a:accent3>
      <a:accent4>
        <a:srgbClr val="F7A107"/>
      </a:accent4>
      <a:accent5>
        <a:srgbClr val="C86DCF"/>
      </a:accent5>
      <a:accent6>
        <a:srgbClr val="E6B500"/>
      </a:accent6>
      <a:hlink>
        <a:srgbClr val="FFDE66"/>
      </a:hlink>
      <a:folHlink>
        <a:srgbClr val="D490C5"/>
      </a:folHlink>
    </a:clrScheme>
    <a:fontScheme name="Bubbles">
      <a:majorFont>
        <a:latin typeface="Impact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mic Sans M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Bubb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85000"/>
                <a:satMod val="150000"/>
              </a:schemeClr>
            </a:gs>
            <a:gs pos="35000">
              <a:schemeClr val="phClr">
                <a:tint val="70000"/>
                <a:shade val="90000"/>
                <a:alpha val="85000"/>
                <a:satMod val="200000"/>
              </a:schemeClr>
            </a:gs>
            <a:gs pos="100000">
              <a:schemeClr val="phClr">
                <a:tint val="90000"/>
                <a:shade val="100000"/>
                <a:alpha val="85000"/>
                <a:satMod val="25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40000"/>
                <a:satMod val="115000"/>
              </a:schemeClr>
            </a:gs>
            <a:gs pos="8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150000"/>
              </a:schemeClr>
            </a:gs>
          </a:gsLst>
          <a:lin ang="7800000" scaled="0"/>
        </a:gra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4450" cap="flat" cmpd="sng" algn="ctr">
          <a:solidFill>
            <a:schemeClr val="phClr">
              <a:alpha val="80000"/>
              <a:satMod val="110000"/>
            </a:schemeClr>
          </a:solidFill>
          <a:prstDash val="solid"/>
        </a:ln>
        <a:ln w="63500" cap="flat" cmpd="sng" algn="ctr">
          <a:solidFill>
            <a:schemeClr val="phClr">
              <a:alpha val="80000"/>
              <a:satMod val="115000"/>
            </a:schemeClr>
          </a:solidFill>
          <a:prstDash val="solid"/>
        </a:ln>
      </a:lnStyleLst>
      <a:effectStyleLst>
        <a:effectStyle>
          <a:effectLst>
            <a:innerShdw blurRad="50800" dist="25400" dir="13500000">
              <a:srgbClr val="FFFFFF">
                <a:alpha val="75000"/>
              </a:srgbClr>
            </a:innerShdw>
          </a:effectLst>
        </a:effectStyle>
        <a:effectStyle>
          <a:effectLst>
            <a:innerShdw blurRad="76200" dist="25400" dir="13500000">
              <a:srgbClr val="FFFFFF">
                <a:alpha val="75000"/>
              </a:srgbClr>
            </a:innerShdw>
            <a:reflection blurRad="63500" stA="35000" endPos="35000" dist="12700" dir="5400000" sy="-100000" rotWithShape="0"/>
          </a:effectLst>
        </a:effectStyle>
        <a:effectStyle>
          <a:effectLst>
            <a:reflection blurRad="63500" stA="35000" endPos="35000" dist="12700" dir="5400000" sy="-100000" rotWithShape="0"/>
          </a:effectLst>
          <a:scene3d>
            <a:camera prst="orthographicFront">
              <a:rot lat="0" lon="0" rev="0"/>
            </a:camera>
            <a:lightRig rig="balanced" dir="bl">
              <a:rot lat="0" lon="0" rev="7800000"/>
            </a:lightRig>
          </a:scene3d>
          <a:sp3d prstMaterial="translucentPowder">
            <a:bevelT h="508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80000"/>
                <a:satMod val="125000"/>
              </a:schemeClr>
            </a:gs>
            <a:gs pos="100000">
              <a:schemeClr val="phClr">
                <a:tint val="100000"/>
                <a:satMod val="125000"/>
                <a:lumOff val="40000"/>
                <a:lumMod val="100000"/>
              </a:schemeClr>
            </a:gs>
          </a:gsLst>
          <a:lin ang="7800000" scaled="1"/>
        </a:gradFill>
        <a:gradFill rotWithShape="1">
          <a:gsLst>
            <a:gs pos="0">
              <a:schemeClr val="phClr">
                <a:shade val="95000"/>
                <a:lumMod val="95000"/>
              </a:schemeClr>
            </a:gs>
            <a:gs pos="60000">
              <a:schemeClr val="phClr">
                <a:satMod val="125000"/>
                <a:lumOff val="10000"/>
                <a:lumMod val="100000"/>
              </a:schemeClr>
            </a:gs>
            <a:gs pos="100000">
              <a:schemeClr val="phClr">
                <a:shade val="95000"/>
                <a:satMod val="135000"/>
                <a:lumOff val="50000"/>
                <a:lumMod val="100000"/>
              </a:schemeClr>
            </a:gs>
          </a:gsLst>
          <a:lin ang="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863</TotalTime>
  <Words>1218</Words>
  <Application>Microsoft Office PowerPoint</Application>
  <PresentationFormat>Экран (4:3)</PresentationFormat>
  <Paragraphs>210</Paragraphs>
  <Slides>52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Тема4</vt:lpstr>
      <vt:lpstr>Игра - викторина  “На перекрестке естественных наук”</vt:lpstr>
      <vt:lpstr>Девиз игры – викторины:  Мир един, природа целостна, жизнь многогранна, материя изменчива, а любые границы – условны…</vt:lpstr>
      <vt:lpstr>Цель игры - викторины</vt:lpstr>
      <vt:lpstr>Ход  игры</vt:lpstr>
      <vt:lpstr>Розыгрыш права  первого ответа</vt:lpstr>
      <vt:lpstr>1й игровой гейм “На перекрестке естественных наук”</vt:lpstr>
      <vt:lpstr>Слайд 7</vt:lpstr>
      <vt:lpstr>Химия</vt:lpstr>
      <vt:lpstr>Этот химический элемент Й.Берцелиус назвал в честь богини Луны. Он очень чувствителен к свету, в микродозах выявлен в сетчатке глаза человека, птиц и млекопитающих. У орлов, которые имеют очень острое зрение, содержание этого элемента в сетчатке в 100 раз выше, чем у человека. Назовите элемент:</vt:lpstr>
      <vt:lpstr>Один из трех важнейших для питания растений химических элементов. Принимает участие в процессах фотосинтеза, активирует ферменты биосинтеза белка, в организме животных и человека нормализует ритм сердечной деятельности. Назовите элемент:</vt:lpstr>
      <vt:lpstr>Химический элемент, который благодаря разному числу его атомов в молекуле , в одном случае образует простое вещество, необходимое для жизни, а в другом – вещество, опасное для здоровья. Назовите элемент:</vt:lpstr>
      <vt:lpstr>Почему смесь концентрированных  соляной и азотной кислот называют «царской водкой» :</vt:lpstr>
      <vt:lpstr>Кто из химиков ввел современные обозначения химических элементов:</vt:lpstr>
      <vt:lpstr>Биология</vt:lpstr>
      <vt:lpstr>Древние финикийцы первыми научились окрашивать одежды в великолепный пурпурный цвет. Пурпурный краситель добывался из морских моллюсков. Как называются эти моллюски?</vt:lpstr>
      <vt:lpstr>Химическое  соединение из группы одноатомных спиртов, которое при избыточном отложении на стенках сосудов и желчного пузыря приводит к развитию атеросклероза и желчекаменной болезни:</vt:lpstr>
      <vt:lpstr>Черепаха слоновая , которую описал еще Ч.Дарвин, самая крупная из наземных черепах. Она достигает 110 см в длину и имеет массу до 400 кг. На каких островах распространен этот вид?</vt:lpstr>
      <vt:lpstr>Это растительные пигменты – гликозиды, которые обусловливают красное или синее (в зависимости от рН сока, что содержится в вакуолях лепестков) окрашивание растительного царства:</vt:lpstr>
      <vt:lpstr>Это алкалоид, что содержится в млечном соке коробочек снотворного мака.Он был открыт в 1803 году Ф.В.Сетюнером и используется в медицинской практике как обезболивающее средство.</vt:lpstr>
      <vt:lpstr>Физика</vt:lpstr>
      <vt:lpstr>Кто из ученых физиков заложил основы современной механики, создал линзы, которые дали ему возможность усовершенствовать микроскоп и сконструировать телескоп?</vt:lpstr>
      <vt:lpstr>Научное наследие Леонардо да Винчи огромно. Однако среди его трудов нет ни одного завершенного.И рукописи этого гениального инженера, ученого, архитектора, художника и скульптора очень трудно прочесть. Почему?</vt:lpstr>
      <vt:lpstr>Какой физический закон проявляется во время реактивного движения кальмара?</vt:lpstr>
      <vt:lpstr>Биологическое понятие «рефлекс» ввел в науку известный философ, физик и математик:</vt:lpstr>
      <vt:lpstr>«-Отец, а почему ты такой знаменитый? -Понимаешь, сынок, когда слепой жук ползет по поверхности шара, он не замечает , что пройденный им путь выгнутый. Мне же повезло заметить это» Кто из физиков дал такой ответ на вопрос сына?</vt:lpstr>
      <vt:lpstr>География</vt:lpstr>
      <vt:lpstr> Соломон, царь иудейский, построил храм. Для строительства этого храма доставляли кедр, изображенный на государственном флаге страны, которая называется: </vt:lpstr>
      <vt:lpstr>Ламы – это безгорбые верблюды, которых разводят ради шерсти и используют как вьючных животных. Какое государство имеет изображение этих животных в своем гербе?</vt:lpstr>
      <vt:lpstr>Где живут нелетающая птица киви, хищный попугай кеа и полинезийский народ маори?</vt:lpstr>
      <vt:lpstr>  Угорь речной или европейский, относится к проходным рыбам. Взрослые рыбы живут в верховьях рек, в озерах, а на нерест плывут в одно из морей бассейна Атлантического океана. Куда плывут для размножения  угри?</vt:lpstr>
      <vt:lpstr>Альтамира  – это название местности. На юге и на западе ее небо подпирают снеговые шпили Кантабрийских гор.В Альтамирской пещере сохранились всемирно известные изображения бизонов, сделанные рукой первобытного человека. В какой стране находится эта пещера?</vt:lpstr>
      <vt:lpstr>Темная лошадка</vt:lpstr>
      <vt:lpstr>Жанна д Арк- героиня французского народа, которая возглавляла освободительное движение в период Столетней войны. Для Орлеанской Девы было изготовлено белое знамя, на одной стороне которого был изображен Христос, а на другой…</vt:lpstr>
      <vt:lpstr>В 330 году до н. э. фаланги Александра Македонского дошли до Каспийского моря и обнаружили, что мидийцы используют особые светильники под названием «чирак”. Каким  веществом заправляли эти светильники?</vt:lpstr>
      <vt:lpstr>Солдаты наполеоновской армии, отступая из России, не смогли удержать на себе брюки лишь потому, что пуговицы на них были сделаны…</vt:lpstr>
      <vt:lpstr>Какое летучее химическое вещество получило свое название в честь древнеегипетского бога солнца, чью голову украшали мощные бараньи рога?</vt:lpstr>
      <vt:lpstr>Какое вещество использовали в античные времена не только для покупки рабов, но и для покупки золота?</vt:lpstr>
      <vt:lpstr>Информационная пауза</vt:lpstr>
      <vt:lpstr>2й игровой гейм “Заморочки из бочки”</vt:lpstr>
      <vt:lpstr>Слайд 40</vt:lpstr>
      <vt:lpstr>Назовите вещество:</vt:lpstr>
      <vt:lpstr>Назовите вещество:</vt:lpstr>
      <vt:lpstr>Назовите вещество:</vt:lpstr>
      <vt:lpstr>Назовите вещество:</vt:lpstr>
      <vt:lpstr>Назовите вещество:</vt:lpstr>
      <vt:lpstr>Назовите вещество:</vt:lpstr>
      <vt:lpstr>3й игровой гейм  “И один в поле воин”</vt:lpstr>
      <vt:lpstr>Информационная пауза</vt:lpstr>
      <vt:lpstr>4й игровой гейм “Дальше, дальше, дальше…”</vt:lpstr>
      <vt:lpstr>Информационная пауза</vt:lpstr>
      <vt:lpstr>  О сколько нам открытий чудных Готовят просвещенья дух И опыт, сын ошибок трудных, И гений, парадоксов друг, И случай, бог - изобретатель.   А.С. Пушкин </vt:lpstr>
      <vt:lpstr>Благодарим за игру!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викторина  “На перекрестке естественных наук”</dc:title>
  <dc:creator>TЁmA</dc:creator>
  <cp:lastModifiedBy>Валентина</cp:lastModifiedBy>
  <cp:revision>96</cp:revision>
  <dcterms:created xsi:type="dcterms:W3CDTF">2012-03-26T18:00:52Z</dcterms:created>
  <dcterms:modified xsi:type="dcterms:W3CDTF">2016-02-03T17:01:43Z</dcterms:modified>
</cp:coreProperties>
</file>